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9" r:id="rId4"/>
    <p:sldId id="302" r:id="rId5"/>
    <p:sldId id="259" r:id="rId6"/>
    <p:sldId id="310" r:id="rId7"/>
    <p:sldId id="287" r:id="rId8"/>
    <p:sldId id="289" r:id="rId9"/>
    <p:sldId id="307" r:id="rId10"/>
    <p:sldId id="303" r:id="rId11"/>
    <p:sldId id="293" r:id="rId12"/>
    <p:sldId id="295" r:id="rId13"/>
    <p:sldId id="297" r:id="rId14"/>
    <p:sldId id="308" r:id="rId15"/>
    <p:sldId id="304" r:id="rId16"/>
    <p:sldId id="298" r:id="rId17"/>
    <p:sldId id="300" r:id="rId18"/>
    <p:sldId id="305" r:id="rId19"/>
    <p:sldId id="306" r:id="rId20"/>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70" autoAdjust="0"/>
  </p:normalViewPr>
  <p:slideViewPr>
    <p:cSldViewPr>
      <p:cViewPr varScale="1">
        <p:scale>
          <a:sx n="73" d="100"/>
          <a:sy n="73" d="100"/>
        </p:scale>
        <p:origin x="-58" y="-31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I:\&#33879;&#20316;\&#32076;&#28168;&#23398;&#20837;&#38272;\11&#31456;\2011&#24180;GDP&#27083;&#25104;.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H:\&#33879;&#20316;\&#32076;&#28168;&#23398;&#20837;&#38272;\11&#31456;\&#26085;&#26412;&#12398;&#21517;&#30446;GDP&#12392;&#23455;&#36074;GDP.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I:\&#35352;&#20107;&#12539;&#12487;&#12540;&#12479;\12&#24180;\GDP&#25104;&#38263;&#29575;&#36899;&#32080;&#12487;&#12540;&#12479;.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I:\&#35352;&#20107;&#12539;&#12487;&#12540;&#12479;\10&#24180;\&#26223;&#27671;&#21205;&#21521;&#25351;&#25968;CI&#19968;&#33268;&#31995;&#21015;20100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3.9823097975106629E-2"/>
          <c:y val="1.82778045237772E-2"/>
          <c:w val="0.31045977243015793"/>
          <c:h val="0.98172219547622286"/>
        </c:manualLayout>
      </c:layout>
      <c:pieChart>
        <c:varyColors val="1"/>
        <c:ser>
          <c:idx val="0"/>
          <c:order val="0"/>
          <c:cat>
            <c:strRef>
              <c:f>実数!$A$8:$A$11</c:f>
              <c:strCache>
                <c:ptCount val="4"/>
                <c:pt idx="0">
                  <c:v>１．　民間最終消費支出</c:v>
                </c:pt>
                <c:pt idx="1">
                  <c:v>２．　政府最終消費支出</c:v>
                </c:pt>
                <c:pt idx="2">
                  <c:v>３．　総資本形成</c:v>
                </c:pt>
                <c:pt idx="3">
                  <c:v>４．　財貨・サービスの純輸出</c:v>
                </c:pt>
              </c:strCache>
            </c:strRef>
          </c:cat>
          <c:val>
            <c:numRef>
              <c:f>実数!$B$8:$B$11</c:f>
              <c:numCache>
                <c:formatCode>#,##0.0</c:formatCode>
                <c:ptCount val="4"/>
                <c:pt idx="0">
                  <c:v>285439</c:v>
                </c:pt>
                <c:pt idx="1">
                  <c:v>95306.8</c:v>
                </c:pt>
                <c:pt idx="2">
                  <c:v>95264.2</c:v>
                </c:pt>
                <c:pt idx="3">
                  <c:v>5763.3</c:v>
                </c:pt>
              </c:numCache>
            </c:numRef>
          </c:val>
        </c:ser>
        <c:ser>
          <c:idx val="1"/>
          <c:order val="1"/>
          <c:cat>
            <c:strRef>
              <c:f>実数!$A$8:$A$11</c:f>
              <c:strCache>
                <c:ptCount val="4"/>
                <c:pt idx="0">
                  <c:v>１．　民間最終消費支出</c:v>
                </c:pt>
                <c:pt idx="1">
                  <c:v>２．　政府最終消費支出</c:v>
                </c:pt>
                <c:pt idx="2">
                  <c:v>３．　総資本形成</c:v>
                </c:pt>
                <c:pt idx="3">
                  <c:v>４．　財貨・サービスの純輸出</c:v>
                </c:pt>
              </c:strCache>
            </c:strRef>
          </c:cat>
          <c:val>
            <c:numRef>
              <c:f>実数!$C$8:$C$11</c:f>
              <c:numCache>
                <c:formatCode>General</c:formatCode>
                <c:ptCount val="4"/>
                <c:pt idx="0">
                  <c:v>59.247587869146344</c:v>
                </c:pt>
                <c:pt idx="1">
                  <c:v>19.782503468436989</c:v>
                </c:pt>
                <c:pt idx="2">
                  <c:v>19.773661133496031</c:v>
                </c:pt>
                <c:pt idx="3">
                  <c:v>1.1962682855750382</c:v>
                </c:pt>
              </c:numCache>
            </c:numRef>
          </c:val>
        </c:ser>
        <c:firstSliceAng val="0"/>
      </c:pieChart>
    </c:plotArea>
    <c:legend>
      <c:legendPos val="r"/>
      <c:layout>
        <c:manualLayout>
          <c:xMode val="edge"/>
          <c:yMode val="edge"/>
          <c:x val="0.30119227179679275"/>
          <c:y val="3.2357515831574262E-3"/>
          <c:w val="0.68301344871340219"/>
          <c:h val="0.99352849683368527"/>
        </c:manualLayout>
      </c:layout>
    </c:legend>
    <c:plotVisOnly val="1"/>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barChart>
        <c:barDir val="col"/>
        <c:grouping val="clustered"/>
        <c:ser>
          <c:idx val="0"/>
          <c:order val="0"/>
          <c:tx>
            <c:strRef>
              <c:f>Sheet1!$B$7</c:f>
              <c:strCache>
                <c:ptCount val="1"/>
                <c:pt idx="0">
                  <c:v>名目GDP </c:v>
                </c:pt>
              </c:strCache>
            </c:strRef>
          </c:tx>
          <c:cat>
            <c:numRef>
              <c:f>Sheet1!$A$8:$A$25</c:f>
              <c:numCache>
                <c:formatCode>General</c:formatCode>
                <c:ptCount val="18"/>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numCache>
            </c:numRef>
          </c:cat>
          <c:val>
            <c:numRef>
              <c:f>Sheet1!$B$8:$B$25</c:f>
              <c:numCache>
                <c:formatCode>General</c:formatCode>
                <c:ptCount val="18"/>
                <c:pt idx="0">
                  <c:v>495.74340000000001</c:v>
                </c:pt>
                <c:pt idx="1">
                  <c:v>501.70689999999894</c:v>
                </c:pt>
                <c:pt idx="2">
                  <c:v>511.9348</c:v>
                </c:pt>
                <c:pt idx="3">
                  <c:v>523.19830000000354</c:v>
                </c:pt>
                <c:pt idx="4">
                  <c:v>512.43859999999938</c:v>
                </c:pt>
                <c:pt idx="5">
                  <c:v>504.90320000000003</c:v>
                </c:pt>
                <c:pt idx="6">
                  <c:v>509.86</c:v>
                </c:pt>
                <c:pt idx="7">
                  <c:v>505.54320000000001</c:v>
                </c:pt>
                <c:pt idx="8">
                  <c:v>499.14699999999999</c:v>
                </c:pt>
                <c:pt idx="9">
                  <c:v>498.85480000000257</c:v>
                </c:pt>
                <c:pt idx="10">
                  <c:v>503.72529999999864</c:v>
                </c:pt>
                <c:pt idx="11">
                  <c:v>503.90299999999894</c:v>
                </c:pt>
                <c:pt idx="12">
                  <c:v>506.68700000000001</c:v>
                </c:pt>
                <c:pt idx="13">
                  <c:v>512.97519999999997</c:v>
                </c:pt>
                <c:pt idx="14">
                  <c:v>501.20929999999993</c:v>
                </c:pt>
                <c:pt idx="15">
                  <c:v>471.13870000000003</c:v>
                </c:pt>
                <c:pt idx="16">
                  <c:v>481.77329999999893</c:v>
                </c:pt>
                <c:pt idx="17">
                  <c:v>468.07380000000001</c:v>
                </c:pt>
              </c:numCache>
            </c:numRef>
          </c:val>
        </c:ser>
        <c:ser>
          <c:idx val="1"/>
          <c:order val="1"/>
          <c:tx>
            <c:strRef>
              <c:f>Sheet1!$C$7</c:f>
              <c:strCache>
                <c:ptCount val="1"/>
                <c:pt idx="0">
                  <c:v>実質GDP</c:v>
                </c:pt>
              </c:strCache>
            </c:strRef>
          </c:tx>
          <c:cat>
            <c:numRef>
              <c:f>Sheet1!$A$8:$A$25</c:f>
              <c:numCache>
                <c:formatCode>General</c:formatCode>
                <c:ptCount val="18"/>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numCache>
            </c:numRef>
          </c:cat>
          <c:val>
            <c:numRef>
              <c:f>Sheet1!$C$8:$C$25</c:f>
              <c:numCache>
                <c:formatCode>General</c:formatCode>
                <c:ptCount val="18"/>
                <c:pt idx="0">
                  <c:v>446.7799</c:v>
                </c:pt>
                <c:pt idx="1">
                  <c:v>455.4579</c:v>
                </c:pt>
                <c:pt idx="2">
                  <c:v>467.34559999999999</c:v>
                </c:pt>
                <c:pt idx="3">
                  <c:v>474.80270000000002</c:v>
                </c:pt>
                <c:pt idx="4">
                  <c:v>465.29169999999863</c:v>
                </c:pt>
                <c:pt idx="5">
                  <c:v>464.36420000000032</c:v>
                </c:pt>
                <c:pt idx="6">
                  <c:v>474.84719999999999</c:v>
                </c:pt>
                <c:pt idx="7">
                  <c:v>476.53509999999869</c:v>
                </c:pt>
                <c:pt idx="8">
                  <c:v>477.91490000000005</c:v>
                </c:pt>
                <c:pt idx="9">
                  <c:v>485.96829999999869</c:v>
                </c:pt>
                <c:pt idx="10">
                  <c:v>497.44069999999999</c:v>
                </c:pt>
                <c:pt idx="11">
                  <c:v>503.92099999999863</c:v>
                </c:pt>
                <c:pt idx="12">
                  <c:v>512.45189999999798</c:v>
                </c:pt>
                <c:pt idx="13">
                  <c:v>523.68580000000054</c:v>
                </c:pt>
                <c:pt idx="14">
                  <c:v>518.23090000000002</c:v>
                </c:pt>
                <c:pt idx="15">
                  <c:v>489.58849999999899</c:v>
                </c:pt>
                <c:pt idx="16">
                  <c:v>511.30159999999893</c:v>
                </c:pt>
                <c:pt idx="17">
                  <c:v>506.83329999999899</c:v>
                </c:pt>
              </c:numCache>
            </c:numRef>
          </c:val>
        </c:ser>
        <c:axId val="148654336"/>
        <c:axId val="148672512"/>
      </c:barChart>
      <c:catAx>
        <c:axId val="148654336"/>
        <c:scaling>
          <c:orientation val="minMax"/>
        </c:scaling>
        <c:axPos val="b"/>
        <c:numFmt formatCode="General" sourceLinked="1"/>
        <c:tickLblPos val="nextTo"/>
        <c:crossAx val="148672512"/>
        <c:crosses val="autoZero"/>
        <c:auto val="1"/>
        <c:lblAlgn val="ctr"/>
        <c:lblOffset val="100"/>
      </c:catAx>
      <c:valAx>
        <c:axId val="148672512"/>
        <c:scaling>
          <c:orientation val="minMax"/>
        </c:scaling>
        <c:axPos val="l"/>
        <c:majorGridlines/>
        <c:numFmt formatCode="General" sourceLinked="1"/>
        <c:tickLblPos val="nextTo"/>
        <c:crossAx val="148654336"/>
        <c:crosses val="autoZero"/>
        <c:crossBetween val="between"/>
      </c:valAx>
    </c:plotArea>
    <c:legend>
      <c:legendPos val="t"/>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b="0" i="0" u="none" strike="noStrike" baseline="0">
                <a:solidFill>
                  <a:srgbClr val="000000"/>
                </a:solidFill>
                <a:latin typeface="ＭＳ Ｐゴシック"/>
                <a:ea typeface="ＭＳ Ｐゴシック"/>
                <a:cs typeface="ＭＳ Ｐゴシック"/>
              </a:defRPr>
            </a:pPr>
            <a:r>
              <a:rPr lang="en-US" altLang="ja-JP" b="1" dirty="0" smtClean="0">
                <a:latin typeface="+mn-lt"/>
              </a:rPr>
              <a:t>Real Growth Rate of </a:t>
            </a:r>
            <a:r>
              <a:rPr lang="en-US" altLang="en-US" b="1" dirty="0" smtClean="0">
                <a:latin typeface="+mn-lt"/>
              </a:rPr>
              <a:t>GDP</a:t>
            </a:r>
            <a:endParaRPr lang="ja-JP" altLang="en-US" b="1" dirty="0">
              <a:latin typeface="+mn-lt"/>
            </a:endParaRPr>
          </a:p>
        </c:rich>
      </c:tx>
      <c:layout>
        <c:manualLayout>
          <c:xMode val="edge"/>
          <c:yMode val="edge"/>
          <c:x val="0.26276514336600337"/>
          <c:y val="2.6152186794059919E-2"/>
        </c:manualLayout>
      </c:layout>
      <c:spPr>
        <a:noFill/>
        <a:ln w="25400">
          <a:noFill/>
        </a:ln>
      </c:spPr>
    </c:title>
    <c:plotArea>
      <c:layout>
        <c:manualLayout>
          <c:layoutTarget val="inner"/>
          <c:xMode val="edge"/>
          <c:yMode val="edge"/>
          <c:x val="8.7220378036277288E-2"/>
          <c:y val="0.21947137046501025"/>
          <c:w val="0.8874761476744828"/>
          <c:h val="0.68211038860531148"/>
        </c:manualLayout>
      </c:layout>
      <c:lineChart>
        <c:grouping val="standard"/>
        <c:ser>
          <c:idx val="0"/>
          <c:order val="0"/>
          <c:tx>
            <c:v>前期比</c:v>
          </c:tx>
          <c:spPr>
            <a:ln w="38100">
              <a:solidFill>
                <a:srgbClr val="000080"/>
              </a:solidFill>
              <a:prstDash val="solid"/>
            </a:ln>
          </c:spPr>
          <c:marker>
            <c:symbol val="none"/>
          </c:marker>
          <c:cat>
            <c:strRef>
              <c:f>Sheet1!$A$12:$A$135</c:f>
              <c:strCache>
                <c:ptCount val="124"/>
                <c:pt idx="0">
                  <c:v>1981/ 1- 3.</c:v>
                </c:pt>
                <c:pt idx="1">
                  <c:v>4- 6.</c:v>
                </c:pt>
                <c:pt idx="2">
                  <c:v>7- 9.</c:v>
                </c:pt>
                <c:pt idx="3">
                  <c:v>10-12.</c:v>
                </c:pt>
                <c:pt idx="4">
                  <c:v>1982/ 1- 3.</c:v>
                </c:pt>
                <c:pt idx="5">
                  <c:v>4- 6.</c:v>
                </c:pt>
                <c:pt idx="6">
                  <c:v>7- 9.</c:v>
                </c:pt>
                <c:pt idx="7">
                  <c:v>10-12.</c:v>
                </c:pt>
                <c:pt idx="8">
                  <c:v>1983/ 1- 3.</c:v>
                </c:pt>
                <c:pt idx="9">
                  <c:v>4- 6.</c:v>
                </c:pt>
                <c:pt idx="10">
                  <c:v>7- 9.</c:v>
                </c:pt>
                <c:pt idx="11">
                  <c:v>10-12.</c:v>
                </c:pt>
                <c:pt idx="12">
                  <c:v>1984/ 1- 3.</c:v>
                </c:pt>
                <c:pt idx="13">
                  <c:v>4- 6.</c:v>
                </c:pt>
                <c:pt idx="14">
                  <c:v>7- 9.</c:v>
                </c:pt>
                <c:pt idx="15">
                  <c:v>10-12.</c:v>
                </c:pt>
                <c:pt idx="16">
                  <c:v>1985/ 1- 3.</c:v>
                </c:pt>
                <c:pt idx="17">
                  <c:v>4- 6.</c:v>
                </c:pt>
                <c:pt idx="18">
                  <c:v>7- 9.</c:v>
                </c:pt>
                <c:pt idx="19">
                  <c:v>10-12.</c:v>
                </c:pt>
                <c:pt idx="20">
                  <c:v>1986/ 1- 3.</c:v>
                </c:pt>
                <c:pt idx="21">
                  <c:v>4- 6.</c:v>
                </c:pt>
                <c:pt idx="22">
                  <c:v>7- 9.</c:v>
                </c:pt>
                <c:pt idx="23">
                  <c:v>10-12.</c:v>
                </c:pt>
                <c:pt idx="24">
                  <c:v>1987/ 1- 3.</c:v>
                </c:pt>
                <c:pt idx="25">
                  <c:v>4- 6.</c:v>
                </c:pt>
                <c:pt idx="26">
                  <c:v>7- 9.</c:v>
                </c:pt>
                <c:pt idx="27">
                  <c:v>10-12.</c:v>
                </c:pt>
                <c:pt idx="28">
                  <c:v>1988/ 1- 3.</c:v>
                </c:pt>
                <c:pt idx="29">
                  <c:v>4- 6.</c:v>
                </c:pt>
                <c:pt idx="30">
                  <c:v>7- 9.</c:v>
                </c:pt>
                <c:pt idx="31">
                  <c:v>10-12.</c:v>
                </c:pt>
                <c:pt idx="32">
                  <c:v>1989/ 1- 3.</c:v>
                </c:pt>
                <c:pt idx="33">
                  <c:v>4- 6.</c:v>
                </c:pt>
                <c:pt idx="34">
                  <c:v>7- 9.</c:v>
                </c:pt>
                <c:pt idx="35">
                  <c:v>10-12.</c:v>
                </c:pt>
                <c:pt idx="36">
                  <c:v>1990/ 1- 3.</c:v>
                </c:pt>
                <c:pt idx="37">
                  <c:v>4- 6.</c:v>
                </c:pt>
                <c:pt idx="38">
                  <c:v>7- 9.</c:v>
                </c:pt>
                <c:pt idx="39">
                  <c:v>10-12.</c:v>
                </c:pt>
                <c:pt idx="40">
                  <c:v>1991/ 1- 3.</c:v>
                </c:pt>
                <c:pt idx="41">
                  <c:v>4- 6.</c:v>
                </c:pt>
                <c:pt idx="42">
                  <c:v>7- 9.</c:v>
                </c:pt>
                <c:pt idx="43">
                  <c:v>10-12.</c:v>
                </c:pt>
                <c:pt idx="44">
                  <c:v>1992/ 1- 3.</c:v>
                </c:pt>
                <c:pt idx="45">
                  <c:v>4- 6.</c:v>
                </c:pt>
                <c:pt idx="46">
                  <c:v>7- 9.</c:v>
                </c:pt>
                <c:pt idx="47">
                  <c:v>10-12.</c:v>
                </c:pt>
                <c:pt idx="48">
                  <c:v>1993/ 1- 3.</c:v>
                </c:pt>
                <c:pt idx="49">
                  <c:v>4- 6.</c:v>
                </c:pt>
                <c:pt idx="50">
                  <c:v>7- 9.</c:v>
                </c:pt>
                <c:pt idx="51">
                  <c:v>10-12.</c:v>
                </c:pt>
                <c:pt idx="52">
                  <c:v>1994/ 1- 3.</c:v>
                </c:pt>
                <c:pt idx="53">
                  <c:v>4- 6.</c:v>
                </c:pt>
                <c:pt idx="54">
                  <c:v>7- 9.</c:v>
                </c:pt>
                <c:pt idx="55">
                  <c:v>10-12.</c:v>
                </c:pt>
                <c:pt idx="56">
                  <c:v>1995/ 1- 3.</c:v>
                </c:pt>
                <c:pt idx="57">
                  <c:v>4- 6.</c:v>
                </c:pt>
                <c:pt idx="58">
                  <c:v>7- 9.</c:v>
                </c:pt>
                <c:pt idx="59">
                  <c:v>10-12.</c:v>
                </c:pt>
                <c:pt idx="60">
                  <c:v>1996/ 1- 3.</c:v>
                </c:pt>
                <c:pt idx="61">
                  <c:v>4- 6.</c:v>
                </c:pt>
                <c:pt idx="62">
                  <c:v>7- 9.</c:v>
                </c:pt>
                <c:pt idx="63">
                  <c:v>10-12.</c:v>
                </c:pt>
                <c:pt idx="64">
                  <c:v>1997/ 1- 3.</c:v>
                </c:pt>
                <c:pt idx="65">
                  <c:v>4- 6.</c:v>
                </c:pt>
                <c:pt idx="66">
                  <c:v>7- 9.</c:v>
                </c:pt>
                <c:pt idx="67">
                  <c:v>10-12.</c:v>
                </c:pt>
                <c:pt idx="68">
                  <c:v>1998/ 1- 3.</c:v>
                </c:pt>
                <c:pt idx="69">
                  <c:v>4- 6.</c:v>
                </c:pt>
                <c:pt idx="70">
                  <c:v>7- 9.</c:v>
                </c:pt>
                <c:pt idx="71">
                  <c:v>10-12.</c:v>
                </c:pt>
                <c:pt idx="72">
                  <c:v>1999/ 1- 3.</c:v>
                </c:pt>
                <c:pt idx="73">
                  <c:v>4- 6.</c:v>
                </c:pt>
                <c:pt idx="74">
                  <c:v>7- 9.</c:v>
                </c:pt>
                <c:pt idx="75">
                  <c:v>10-12.</c:v>
                </c:pt>
                <c:pt idx="76">
                  <c:v>2000/ 1- 3.</c:v>
                </c:pt>
                <c:pt idx="77">
                  <c:v>4- 6.</c:v>
                </c:pt>
                <c:pt idx="78">
                  <c:v>7- 9.</c:v>
                </c:pt>
                <c:pt idx="79">
                  <c:v>10-12.</c:v>
                </c:pt>
                <c:pt idx="80">
                  <c:v>2001/ 1- 3.</c:v>
                </c:pt>
                <c:pt idx="81">
                  <c:v>4- 6.</c:v>
                </c:pt>
                <c:pt idx="82">
                  <c:v>7- 9.</c:v>
                </c:pt>
                <c:pt idx="83">
                  <c:v>10-12.</c:v>
                </c:pt>
                <c:pt idx="84">
                  <c:v>2002/ 1- 3.</c:v>
                </c:pt>
                <c:pt idx="85">
                  <c:v>      4- 6.</c:v>
                </c:pt>
                <c:pt idx="86">
                  <c:v>7- 9.</c:v>
                </c:pt>
                <c:pt idx="87">
                  <c:v>10-12.</c:v>
                </c:pt>
                <c:pt idx="88">
                  <c:v>2003/ 1- 3.</c:v>
                </c:pt>
                <c:pt idx="89">
                  <c:v> 4- 6.</c:v>
                </c:pt>
                <c:pt idx="90">
                  <c:v> 7- 9.</c:v>
                </c:pt>
                <c:pt idx="91">
                  <c:v> 10- 12.</c:v>
                </c:pt>
                <c:pt idx="92">
                  <c:v>2004/ 1- 3.</c:v>
                </c:pt>
                <c:pt idx="93">
                  <c:v>4- 6.</c:v>
                </c:pt>
                <c:pt idx="94">
                  <c:v> 7- 9.</c:v>
                </c:pt>
                <c:pt idx="95">
                  <c:v> 10- 12.</c:v>
                </c:pt>
                <c:pt idx="96">
                  <c:v>2005/ 1- 3.</c:v>
                </c:pt>
                <c:pt idx="97">
                  <c:v>4- 6.</c:v>
                </c:pt>
                <c:pt idx="98">
                  <c:v> 7- 9.</c:v>
                </c:pt>
                <c:pt idx="99">
                  <c:v> 10- 12.</c:v>
                </c:pt>
                <c:pt idx="100">
                  <c:v>2006/ 1- 3.</c:v>
                </c:pt>
                <c:pt idx="101">
                  <c:v>4- 6.</c:v>
                </c:pt>
                <c:pt idx="102">
                  <c:v> 7- 9.</c:v>
                </c:pt>
                <c:pt idx="103">
                  <c:v> 10- 12.</c:v>
                </c:pt>
                <c:pt idx="104">
                  <c:v>2007/ 1- 3.</c:v>
                </c:pt>
                <c:pt idx="105">
                  <c:v>4- 6.</c:v>
                </c:pt>
                <c:pt idx="106">
                  <c:v>7- 9.</c:v>
                </c:pt>
                <c:pt idx="107">
                  <c:v> 10- 12.</c:v>
                </c:pt>
                <c:pt idx="108">
                  <c:v>2008/ 1- 3.</c:v>
                </c:pt>
                <c:pt idx="109">
                  <c:v>4- 6.</c:v>
                </c:pt>
                <c:pt idx="110">
                  <c:v>7- 9.</c:v>
                </c:pt>
                <c:pt idx="111">
                  <c:v> 10- 12.</c:v>
                </c:pt>
                <c:pt idx="112">
                  <c:v>2009/ 1- 5.</c:v>
                </c:pt>
                <c:pt idx="113">
                  <c:v>4- 6.</c:v>
                </c:pt>
                <c:pt idx="114">
                  <c:v>7- 9.</c:v>
                </c:pt>
                <c:pt idx="115">
                  <c:v> 10- 12.</c:v>
                </c:pt>
                <c:pt idx="116">
                  <c:v>2010/ 1- 7.</c:v>
                </c:pt>
                <c:pt idx="117">
                  <c:v>4- 6.</c:v>
                </c:pt>
                <c:pt idx="118">
                  <c:v>7- 9.</c:v>
                </c:pt>
                <c:pt idx="119">
                  <c:v> 10- 12.</c:v>
                </c:pt>
                <c:pt idx="120">
                  <c:v>2011/ 1- 9.</c:v>
                </c:pt>
                <c:pt idx="121">
                  <c:v>4- 6.</c:v>
                </c:pt>
                <c:pt idx="122">
                  <c:v>7- 9.</c:v>
                </c:pt>
                <c:pt idx="123">
                  <c:v> 10- 12.</c:v>
                </c:pt>
              </c:strCache>
            </c:strRef>
          </c:cat>
          <c:val>
            <c:numRef>
              <c:f>Sheet1!$B$12:$B$135</c:f>
              <c:numCache>
                <c:formatCode>General</c:formatCode>
                <c:ptCount val="124"/>
                <c:pt idx="0">
                  <c:v>0.61174923321351404</c:v>
                </c:pt>
                <c:pt idx="1">
                  <c:v>1.2246124718484241</c:v>
                </c:pt>
                <c:pt idx="2">
                  <c:v>-0.2198957885176307</c:v>
                </c:pt>
                <c:pt idx="3">
                  <c:v>0.73334174548563813</c:v>
                </c:pt>
                <c:pt idx="4">
                  <c:v>1.5301259134367815</c:v>
                </c:pt>
                <c:pt idx="5">
                  <c:v>0.68483502766223903</c:v>
                </c:pt>
                <c:pt idx="6">
                  <c:v>0.43628304927645989</c:v>
                </c:pt>
                <c:pt idx="7">
                  <c:v>1.389610639567334</c:v>
                </c:pt>
                <c:pt idx="8">
                  <c:v>6.3319220568726992E-2</c:v>
                </c:pt>
                <c:pt idx="9">
                  <c:v>0.75240455957162</c:v>
                </c:pt>
                <c:pt idx="10">
                  <c:v>1.4965713280881632</c:v>
                </c:pt>
                <c:pt idx="11">
                  <c:v>0.83321725497694332</c:v>
                </c:pt>
                <c:pt idx="12">
                  <c:v>1.1514826828554814</c:v>
                </c:pt>
                <c:pt idx="13">
                  <c:v>1.5142976581411298</c:v>
                </c:pt>
                <c:pt idx="14">
                  <c:v>1.2219742789568278</c:v>
                </c:pt>
                <c:pt idx="15">
                  <c:v>0.17260177144083072</c:v>
                </c:pt>
                <c:pt idx="16">
                  <c:v>2.4505976442850552</c:v>
                </c:pt>
                <c:pt idx="17">
                  <c:v>2.0250061318199548</c:v>
                </c:pt>
                <c:pt idx="18">
                  <c:v>1.3085574291895385</c:v>
                </c:pt>
                <c:pt idx="19">
                  <c:v>1.3284240548611295</c:v>
                </c:pt>
                <c:pt idx="20">
                  <c:v>0.39764572294985723</c:v>
                </c:pt>
                <c:pt idx="21">
                  <c:v>-0.24568842803890223</c:v>
                </c:pt>
                <c:pt idx="22">
                  <c:v>0.58578676949102415</c:v>
                </c:pt>
                <c:pt idx="23">
                  <c:v>0.78869208839094151</c:v>
                </c:pt>
                <c:pt idx="24">
                  <c:v>-7.1698047850199009E-2</c:v>
                </c:pt>
                <c:pt idx="25">
                  <c:v>2.0955913404306852</c:v>
                </c:pt>
                <c:pt idx="26">
                  <c:v>2.0003012631765729</c:v>
                </c:pt>
                <c:pt idx="27">
                  <c:v>2.5747944732123642</c:v>
                </c:pt>
                <c:pt idx="28">
                  <c:v>2.3872084014983361</c:v>
                </c:pt>
                <c:pt idx="29">
                  <c:v>-0.14602212342077078</c:v>
                </c:pt>
                <c:pt idx="30">
                  <c:v>2.2309440198306243</c:v>
                </c:pt>
                <c:pt idx="31">
                  <c:v>1.0538467983184436</c:v>
                </c:pt>
                <c:pt idx="32">
                  <c:v>2.6980353562238193</c:v>
                </c:pt>
                <c:pt idx="33">
                  <c:v>-1.3057295198585266</c:v>
                </c:pt>
                <c:pt idx="34">
                  <c:v>1.7496752153202153</c:v>
                </c:pt>
                <c:pt idx="35">
                  <c:v>3.0982470733523275</c:v>
                </c:pt>
                <c:pt idx="36">
                  <c:v>-0.47578618472504325</c:v>
                </c:pt>
                <c:pt idx="37">
                  <c:v>3.1540117835310806</c:v>
                </c:pt>
                <c:pt idx="38">
                  <c:v>1.6767385503993377</c:v>
                </c:pt>
                <c:pt idx="39">
                  <c:v>-0.18997936306051599</c:v>
                </c:pt>
                <c:pt idx="40">
                  <c:v>0.87127165466992851</c:v>
                </c:pt>
                <c:pt idx="41">
                  <c:v>1.1864533644547743</c:v>
                </c:pt>
                <c:pt idx="42">
                  <c:v>-0.22135717135556468</c:v>
                </c:pt>
                <c:pt idx="43">
                  <c:v>0.70235374420792773</c:v>
                </c:pt>
                <c:pt idx="44">
                  <c:v>3.0885919347623369E-2</c:v>
                </c:pt>
                <c:pt idx="45">
                  <c:v>0.35041154205968245</c:v>
                </c:pt>
                <c:pt idx="46">
                  <c:v>0.11762187848191642</c:v>
                </c:pt>
                <c:pt idx="47">
                  <c:v>-0.6375001281407261</c:v>
                </c:pt>
                <c:pt idx="48">
                  <c:v>1.1264046743021208</c:v>
                </c:pt>
                <c:pt idx="49">
                  <c:v>-0.6325522199371405</c:v>
                </c:pt>
                <c:pt idx="50">
                  <c:v>-0.71798811887626057</c:v>
                </c:pt>
                <c:pt idx="51">
                  <c:v>0.63004407981765087</c:v>
                </c:pt>
                <c:pt idx="52">
                  <c:v>0.66734996601126784</c:v>
                </c:pt>
                <c:pt idx="53">
                  <c:v>-1.0532925932278832</c:v>
                </c:pt>
                <c:pt idx="54">
                  <c:v>1.9451020206134266</c:v>
                </c:pt>
                <c:pt idx="55">
                  <c:v>-1.0384965588522419</c:v>
                </c:pt>
                <c:pt idx="56">
                  <c:v>0.57505885789802191</c:v>
                </c:pt>
                <c:pt idx="57">
                  <c:v>1.4334254171951246</c:v>
                </c:pt>
                <c:pt idx="58">
                  <c:v>0.69204684151789664</c:v>
                </c:pt>
                <c:pt idx="59">
                  <c:v>2.2659605186359753E-2</c:v>
                </c:pt>
                <c:pt idx="60">
                  <c:v>0.75786730497477084</c:v>
                </c:pt>
                <c:pt idx="61">
                  <c:v>1.0315623140979358</c:v>
                </c:pt>
                <c:pt idx="62">
                  <c:v>3.0715069961394809E-2</c:v>
                </c:pt>
                <c:pt idx="63">
                  <c:v>1.4962039779433303</c:v>
                </c:pt>
                <c:pt idx="64">
                  <c:v>0.74275948217173282</c:v>
                </c:pt>
                <c:pt idx="65">
                  <c:v>-0.94512645872432877</c:v>
                </c:pt>
                <c:pt idx="66">
                  <c:v>0.40961061727632936</c:v>
                </c:pt>
                <c:pt idx="67">
                  <c:v>-9.0030965514737493E-2</c:v>
                </c:pt>
                <c:pt idx="68">
                  <c:v>-1.8955782905718779</c:v>
                </c:pt>
                <c:pt idx="69">
                  <c:v>-0.52098146351690267</c:v>
                </c:pt>
                <c:pt idx="70">
                  <c:v>0.28736780120229</c:v>
                </c:pt>
                <c:pt idx="71">
                  <c:v>0.5389824574473675</c:v>
                </c:pt>
                <c:pt idx="72">
                  <c:v>-0.84423084295228934</c:v>
                </c:pt>
                <c:pt idx="73">
                  <c:v>0.39359219891319658</c:v>
                </c:pt>
                <c:pt idx="74">
                  <c:v>-0.13200973636348351</c:v>
                </c:pt>
                <c:pt idx="75">
                  <c:v>0.4942475300549044</c:v>
                </c:pt>
                <c:pt idx="76">
                  <c:v>1.6604040044167667</c:v>
                </c:pt>
                <c:pt idx="77">
                  <c:v>0.16169007883341213</c:v>
                </c:pt>
                <c:pt idx="78">
                  <c:v>-0.27530097425851091</c:v>
                </c:pt>
                <c:pt idx="79">
                  <c:v>0.71203338317502951</c:v>
                </c:pt>
                <c:pt idx="80">
                  <c:v>0.67245530344858973</c:v>
                </c:pt>
                <c:pt idx="81">
                  <c:v>-0.23384241756956695</c:v>
                </c:pt>
                <c:pt idx="82">
                  <c:v>-1.0873666618248259</c:v>
                </c:pt>
                <c:pt idx="83">
                  <c:v>-0.12260854263575142</c:v>
                </c:pt>
                <c:pt idx="84">
                  <c:v>-0.18657855449363669</c:v>
                </c:pt>
                <c:pt idx="85">
                  <c:v>0.99247994266885964</c:v>
                </c:pt>
                <c:pt idx="86">
                  <c:v>0.65129500365067727</c:v>
                </c:pt>
                <c:pt idx="87">
                  <c:v>0.3959771816535444</c:v>
                </c:pt>
                <c:pt idx="88">
                  <c:v>-0.53467362945941421</c:v>
                </c:pt>
                <c:pt idx="89">
                  <c:v>1.2079342974483513</c:v>
                </c:pt>
                <c:pt idx="90">
                  <c:v>0.4209954239538275</c:v>
                </c:pt>
                <c:pt idx="91">
                  <c:v>1.061154720974264</c:v>
                </c:pt>
                <c:pt idx="92">
                  <c:v>1.0542145439870501</c:v>
                </c:pt>
                <c:pt idx="93">
                  <c:v>-7.1332951926700333E-2</c:v>
                </c:pt>
                <c:pt idx="94">
                  <c:v>0.16108109477249247</c:v>
                </c:pt>
                <c:pt idx="95">
                  <c:v>-0.25192041145393995</c:v>
                </c:pt>
                <c:pt idx="96">
                  <c:v>0.21219426902434041</c:v>
                </c:pt>
                <c:pt idx="97">
                  <c:v>1.2912105563274558</c:v>
                </c:pt>
                <c:pt idx="98">
                  <c:v>0.36917009476435725</c:v>
                </c:pt>
                <c:pt idx="99">
                  <c:v>0.17642111025815552</c:v>
                </c:pt>
                <c:pt idx="100">
                  <c:v>0.43543610442896336</c:v>
                </c:pt>
                <c:pt idx="101">
                  <c:v>0.42241857008566336</c:v>
                </c:pt>
                <c:pt idx="102">
                  <c:v>-8.4186979927457245E-2</c:v>
                </c:pt>
                <c:pt idx="103">
                  <c:v>1.2952086650079793</c:v>
                </c:pt>
                <c:pt idx="104">
                  <c:v>0.98501456094205697</c:v>
                </c:pt>
                <c:pt idx="105">
                  <c:v>0.17187184445818232</c:v>
                </c:pt>
                <c:pt idx="106">
                  <c:v>-0.43021197686163781</c:v>
                </c:pt>
                <c:pt idx="107">
                  <c:v>0.89267276264732753</c:v>
                </c:pt>
                <c:pt idx="108">
                  <c:v>0.66664069381718027</c:v>
                </c:pt>
                <c:pt idx="109">
                  <c:v>-1.1222237262230261</c:v>
                </c:pt>
                <c:pt idx="110">
                  <c:v>-1.1738719272543858</c:v>
                </c:pt>
                <c:pt idx="111">
                  <c:v>-3.2390872047970212</c:v>
                </c:pt>
                <c:pt idx="112">
                  <c:v>-3.9245467614407814</c:v>
                </c:pt>
                <c:pt idx="113">
                  <c:v>1.766433360356934</c:v>
                </c:pt>
                <c:pt idx="114">
                  <c:v>-0.17764513897836787</c:v>
                </c:pt>
                <c:pt idx="115">
                  <c:v>1.8119359052989858</c:v>
                </c:pt>
                <c:pt idx="116">
                  <c:v>1.4969120174123018</c:v>
                </c:pt>
                <c:pt idx="117">
                  <c:v>1.2705671058156502</c:v>
                </c:pt>
                <c:pt idx="118">
                  <c:v>0.55823722462500103</c:v>
                </c:pt>
                <c:pt idx="119">
                  <c:v>-0.13862903639698154</c:v>
                </c:pt>
                <c:pt idx="120">
                  <c:v>-1.755446421740477</c:v>
                </c:pt>
                <c:pt idx="121">
                  <c:v>-0.36814600766966654</c:v>
                </c:pt>
                <c:pt idx="122">
                  <c:v>1.7016503383014518</c:v>
                </c:pt>
                <c:pt idx="123">
                  <c:v>-0.58408720241237877</c:v>
                </c:pt>
              </c:numCache>
            </c:numRef>
          </c:val>
        </c:ser>
        <c:ser>
          <c:idx val="1"/>
          <c:order val="1"/>
          <c:tx>
            <c:v>前年同期比</c:v>
          </c:tx>
          <c:spPr>
            <a:ln w="38100">
              <a:solidFill>
                <a:srgbClr val="FF00FF"/>
              </a:solidFill>
              <a:prstDash val="solid"/>
            </a:ln>
          </c:spPr>
          <c:marker>
            <c:symbol val="none"/>
          </c:marker>
          <c:cat>
            <c:strRef>
              <c:f>Sheet1!$A$12:$A$135</c:f>
              <c:strCache>
                <c:ptCount val="124"/>
                <c:pt idx="0">
                  <c:v>1981/ 1- 3.</c:v>
                </c:pt>
                <c:pt idx="1">
                  <c:v>4- 6.</c:v>
                </c:pt>
                <c:pt idx="2">
                  <c:v>7- 9.</c:v>
                </c:pt>
                <c:pt idx="3">
                  <c:v>10-12.</c:v>
                </c:pt>
                <c:pt idx="4">
                  <c:v>1982/ 1- 3.</c:v>
                </c:pt>
                <c:pt idx="5">
                  <c:v>4- 6.</c:v>
                </c:pt>
                <c:pt idx="6">
                  <c:v>7- 9.</c:v>
                </c:pt>
                <c:pt idx="7">
                  <c:v>10-12.</c:v>
                </c:pt>
                <c:pt idx="8">
                  <c:v>1983/ 1- 3.</c:v>
                </c:pt>
                <c:pt idx="9">
                  <c:v>4- 6.</c:v>
                </c:pt>
                <c:pt idx="10">
                  <c:v>7- 9.</c:v>
                </c:pt>
                <c:pt idx="11">
                  <c:v>10-12.</c:v>
                </c:pt>
                <c:pt idx="12">
                  <c:v>1984/ 1- 3.</c:v>
                </c:pt>
                <c:pt idx="13">
                  <c:v>4- 6.</c:v>
                </c:pt>
                <c:pt idx="14">
                  <c:v>7- 9.</c:v>
                </c:pt>
                <c:pt idx="15">
                  <c:v>10-12.</c:v>
                </c:pt>
                <c:pt idx="16">
                  <c:v>1985/ 1- 3.</c:v>
                </c:pt>
                <c:pt idx="17">
                  <c:v>4- 6.</c:v>
                </c:pt>
                <c:pt idx="18">
                  <c:v>7- 9.</c:v>
                </c:pt>
                <c:pt idx="19">
                  <c:v>10-12.</c:v>
                </c:pt>
                <c:pt idx="20">
                  <c:v>1986/ 1- 3.</c:v>
                </c:pt>
                <c:pt idx="21">
                  <c:v>4- 6.</c:v>
                </c:pt>
                <c:pt idx="22">
                  <c:v>7- 9.</c:v>
                </c:pt>
                <c:pt idx="23">
                  <c:v>10-12.</c:v>
                </c:pt>
                <c:pt idx="24">
                  <c:v>1987/ 1- 3.</c:v>
                </c:pt>
                <c:pt idx="25">
                  <c:v>4- 6.</c:v>
                </c:pt>
                <c:pt idx="26">
                  <c:v>7- 9.</c:v>
                </c:pt>
                <c:pt idx="27">
                  <c:v>10-12.</c:v>
                </c:pt>
                <c:pt idx="28">
                  <c:v>1988/ 1- 3.</c:v>
                </c:pt>
                <c:pt idx="29">
                  <c:v>4- 6.</c:v>
                </c:pt>
                <c:pt idx="30">
                  <c:v>7- 9.</c:v>
                </c:pt>
                <c:pt idx="31">
                  <c:v>10-12.</c:v>
                </c:pt>
                <c:pt idx="32">
                  <c:v>1989/ 1- 3.</c:v>
                </c:pt>
                <c:pt idx="33">
                  <c:v>4- 6.</c:v>
                </c:pt>
                <c:pt idx="34">
                  <c:v>7- 9.</c:v>
                </c:pt>
                <c:pt idx="35">
                  <c:v>10-12.</c:v>
                </c:pt>
                <c:pt idx="36">
                  <c:v>1990/ 1- 3.</c:v>
                </c:pt>
                <c:pt idx="37">
                  <c:v>4- 6.</c:v>
                </c:pt>
                <c:pt idx="38">
                  <c:v>7- 9.</c:v>
                </c:pt>
                <c:pt idx="39">
                  <c:v>10-12.</c:v>
                </c:pt>
                <c:pt idx="40">
                  <c:v>1991/ 1- 3.</c:v>
                </c:pt>
                <c:pt idx="41">
                  <c:v>4- 6.</c:v>
                </c:pt>
                <c:pt idx="42">
                  <c:v>7- 9.</c:v>
                </c:pt>
                <c:pt idx="43">
                  <c:v>10-12.</c:v>
                </c:pt>
                <c:pt idx="44">
                  <c:v>1992/ 1- 3.</c:v>
                </c:pt>
                <c:pt idx="45">
                  <c:v>4- 6.</c:v>
                </c:pt>
                <c:pt idx="46">
                  <c:v>7- 9.</c:v>
                </c:pt>
                <c:pt idx="47">
                  <c:v>10-12.</c:v>
                </c:pt>
                <c:pt idx="48">
                  <c:v>1993/ 1- 3.</c:v>
                </c:pt>
                <c:pt idx="49">
                  <c:v>4- 6.</c:v>
                </c:pt>
                <c:pt idx="50">
                  <c:v>7- 9.</c:v>
                </c:pt>
                <c:pt idx="51">
                  <c:v>10-12.</c:v>
                </c:pt>
                <c:pt idx="52">
                  <c:v>1994/ 1- 3.</c:v>
                </c:pt>
                <c:pt idx="53">
                  <c:v>4- 6.</c:v>
                </c:pt>
                <c:pt idx="54">
                  <c:v>7- 9.</c:v>
                </c:pt>
                <c:pt idx="55">
                  <c:v>10-12.</c:v>
                </c:pt>
                <c:pt idx="56">
                  <c:v>1995/ 1- 3.</c:v>
                </c:pt>
                <c:pt idx="57">
                  <c:v>4- 6.</c:v>
                </c:pt>
                <c:pt idx="58">
                  <c:v>7- 9.</c:v>
                </c:pt>
                <c:pt idx="59">
                  <c:v>10-12.</c:v>
                </c:pt>
                <c:pt idx="60">
                  <c:v>1996/ 1- 3.</c:v>
                </c:pt>
                <c:pt idx="61">
                  <c:v>4- 6.</c:v>
                </c:pt>
                <c:pt idx="62">
                  <c:v>7- 9.</c:v>
                </c:pt>
                <c:pt idx="63">
                  <c:v>10-12.</c:v>
                </c:pt>
                <c:pt idx="64">
                  <c:v>1997/ 1- 3.</c:v>
                </c:pt>
                <c:pt idx="65">
                  <c:v>4- 6.</c:v>
                </c:pt>
                <c:pt idx="66">
                  <c:v>7- 9.</c:v>
                </c:pt>
                <c:pt idx="67">
                  <c:v>10-12.</c:v>
                </c:pt>
                <c:pt idx="68">
                  <c:v>1998/ 1- 3.</c:v>
                </c:pt>
                <c:pt idx="69">
                  <c:v>4- 6.</c:v>
                </c:pt>
                <c:pt idx="70">
                  <c:v>7- 9.</c:v>
                </c:pt>
                <c:pt idx="71">
                  <c:v>10-12.</c:v>
                </c:pt>
                <c:pt idx="72">
                  <c:v>1999/ 1- 3.</c:v>
                </c:pt>
                <c:pt idx="73">
                  <c:v>4- 6.</c:v>
                </c:pt>
                <c:pt idx="74">
                  <c:v>7- 9.</c:v>
                </c:pt>
                <c:pt idx="75">
                  <c:v>10-12.</c:v>
                </c:pt>
                <c:pt idx="76">
                  <c:v>2000/ 1- 3.</c:v>
                </c:pt>
                <c:pt idx="77">
                  <c:v>4- 6.</c:v>
                </c:pt>
                <c:pt idx="78">
                  <c:v>7- 9.</c:v>
                </c:pt>
                <c:pt idx="79">
                  <c:v>10-12.</c:v>
                </c:pt>
                <c:pt idx="80">
                  <c:v>2001/ 1- 3.</c:v>
                </c:pt>
                <c:pt idx="81">
                  <c:v>4- 6.</c:v>
                </c:pt>
                <c:pt idx="82">
                  <c:v>7- 9.</c:v>
                </c:pt>
                <c:pt idx="83">
                  <c:v>10-12.</c:v>
                </c:pt>
                <c:pt idx="84">
                  <c:v>2002/ 1- 3.</c:v>
                </c:pt>
                <c:pt idx="85">
                  <c:v>      4- 6.</c:v>
                </c:pt>
                <c:pt idx="86">
                  <c:v>7- 9.</c:v>
                </c:pt>
                <c:pt idx="87">
                  <c:v>10-12.</c:v>
                </c:pt>
                <c:pt idx="88">
                  <c:v>2003/ 1- 3.</c:v>
                </c:pt>
                <c:pt idx="89">
                  <c:v> 4- 6.</c:v>
                </c:pt>
                <c:pt idx="90">
                  <c:v> 7- 9.</c:v>
                </c:pt>
                <c:pt idx="91">
                  <c:v> 10- 12.</c:v>
                </c:pt>
                <c:pt idx="92">
                  <c:v>2004/ 1- 3.</c:v>
                </c:pt>
                <c:pt idx="93">
                  <c:v>4- 6.</c:v>
                </c:pt>
                <c:pt idx="94">
                  <c:v> 7- 9.</c:v>
                </c:pt>
                <c:pt idx="95">
                  <c:v> 10- 12.</c:v>
                </c:pt>
                <c:pt idx="96">
                  <c:v>2005/ 1- 3.</c:v>
                </c:pt>
                <c:pt idx="97">
                  <c:v>4- 6.</c:v>
                </c:pt>
                <c:pt idx="98">
                  <c:v> 7- 9.</c:v>
                </c:pt>
                <c:pt idx="99">
                  <c:v> 10- 12.</c:v>
                </c:pt>
                <c:pt idx="100">
                  <c:v>2006/ 1- 3.</c:v>
                </c:pt>
                <c:pt idx="101">
                  <c:v>4- 6.</c:v>
                </c:pt>
                <c:pt idx="102">
                  <c:v> 7- 9.</c:v>
                </c:pt>
                <c:pt idx="103">
                  <c:v> 10- 12.</c:v>
                </c:pt>
                <c:pt idx="104">
                  <c:v>2007/ 1- 3.</c:v>
                </c:pt>
                <c:pt idx="105">
                  <c:v>4- 6.</c:v>
                </c:pt>
                <c:pt idx="106">
                  <c:v>7- 9.</c:v>
                </c:pt>
                <c:pt idx="107">
                  <c:v> 10- 12.</c:v>
                </c:pt>
                <c:pt idx="108">
                  <c:v>2008/ 1- 3.</c:v>
                </c:pt>
                <c:pt idx="109">
                  <c:v>4- 6.</c:v>
                </c:pt>
                <c:pt idx="110">
                  <c:v>7- 9.</c:v>
                </c:pt>
                <c:pt idx="111">
                  <c:v> 10- 12.</c:v>
                </c:pt>
                <c:pt idx="112">
                  <c:v>2009/ 1- 5.</c:v>
                </c:pt>
                <c:pt idx="113">
                  <c:v>4- 6.</c:v>
                </c:pt>
                <c:pt idx="114">
                  <c:v>7- 9.</c:v>
                </c:pt>
                <c:pt idx="115">
                  <c:v> 10- 12.</c:v>
                </c:pt>
                <c:pt idx="116">
                  <c:v>2010/ 1- 7.</c:v>
                </c:pt>
                <c:pt idx="117">
                  <c:v>4- 6.</c:v>
                </c:pt>
                <c:pt idx="118">
                  <c:v>7- 9.</c:v>
                </c:pt>
                <c:pt idx="119">
                  <c:v> 10- 12.</c:v>
                </c:pt>
                <c:pt idx="120">
                  <c:v>2011/ 1- 9.</c:v>
                </c:pt>
                <c:pt idx="121">
                  <c:v>4- 6.</c:v>
                </c:pt>
                <c:pt idx="122">
                  <c:v>7- 9.</c:v>
                </c:pt>
                <c:pt idx="123">
                  <c:v> 10- 12.</c:v>
                </c:pt>
              </c:strCache>
            </c:strRef>
          </c:cat>
          <c:val>
            <c:numRef>
              <c:f>Sheet1!$C$12:$C$135</c:f>
              <c:numCache>
                <c:formatCode>#,##0.00</c:formatCode>
                <c:ptCount val="124"/>
                <c:pt idx="0">
                  <c:v>4.4954358752490355</c:v>
                </c:pt>
                <c:pt idx="1">
                  <c:v>6.3359897361806015</c:v>
                </c:pt>
                <c:pt idx="2">
                  <c:v>3.7785779510708402</c:v>
                </c:pt>
                <c:pt idx="3">
                  <c:v>2.3651240881017812</c:v>
                </c:pt>
                <c:pt idx="4">
                  <c:v>3.2995054456186228</c:v>
                </c:pt>
                <c:pt idx="5">
                  <c:v>2.7486636920812617</c:v>
                </c:pt>
                <c:pt idx="6">
                  <c:v>3.4243645170019099</c:v>
                </c:pt>
                <c:pt idx="7">
                  <c:v>4.0981651886222901</c:v>
                </c:pt>
                <c:pt idx="8">
                  <c:v>2.5942580079679702</c:v>
                </c:pt>
                <c:pt idx="9">
                  <c:v>2.6631089524849458</c:v>
                </c:pt>
                <c:pt idx="10">
                  <c:v>3.7469054429950672</c:v>
                </c:pt>
                <c:pt idx="11">
                  <c:v>3.1775759870864952</c:v>
                </c:pt>
                <c:pt idx="12">
                  <c:v>4.2996062094597702</c:v>
                </c:pt>
                <c:pt idx="13">
                  <c:v>5.0883233671482486</c:v>
                </c:pt>
                <c:pt idx="14">
                  <c:v>4.8040089009827041</c:v>
                </c:pt>
                <c:pt idx="15">
                  <c:v>4.1173785136811549</c:v>
                </c:pt>
                <c:pt idx="16">
                  <c:v>5.4545852513820039</c:v>
                </c:pt>
                <c:pt idx="17">
                  <c:v>5.9851169254279357</c:v>
                </c:pt>
                <c:pt idx="18">
                  <c:v>6.0757743678118885</c:v>
                </c:pt>
                <c:pt idx="19">
                  <c:v>7.2997092719398884</c:v>
                </c:pt>
                <c:pt idx="20">
                  <c:v>5.1495886345438313</c:v>
                </c:pt>
                <c:pt idx="21">
                  <c:v>2.8093525695210513</c:v>
                </c:pt>
                <c:pt idx="22">
                  <c:v>2.0758747127093402</c:v>
                </c:pt>
                <c:pt idx="23">
                  <c:v>1.5321614051972579</c:v>
                </c:pt>
                <c:pt idx="24">
                  <c:v>1.057513945605467</c:v>
                </c:pt>
                <c:pt idx="25">
                  <c:v>3.4293804757252917</c:v>
                </c:pt>
                <c:pt idx="26">
                  <c:v>4.8838837654505554</c:v>
                </c:pt>
                <c:pt idx="27">
                  <c:v>6.7425580972745474</c:v>
                </c:pt>
                <c:pt idx="28">
                  <c:v>9.3691409511594568</c:v>
                </c:pt>
                <c:pt idx="29">
                  <c:v>6.9678292425225195</c:v>
                </c:pt>
                <c:pt idx="30">
                  <c:v>7.2097045576369245</c:v>
                </c:pt>
                <c:pt idx="31">
                  <c:v>5.620031853826748</c:v>
                </c:pt>
                <c:pt idx="32">
                  <c:v>5.9406730098040184</c:v>
                </c:pt>
                <c:pt idx="33">
                  <c:v>4.710274535094042</c:v>
                </c:pt>
                <c:pt idx="34">
                  <c:v>4.2173338787338155</c:v>
                </c:pt>
                <c:pt idx="35">
                  <c:v>6.325734031676058</c:v>
                </c:pt>
                <c:pt idx="36">
                  <c:v>3.0398006264614317</c:v>
                </c:pt>
                <c:pt idx="37">
                  <c:v>7.6959053072222057</c:v>
                </c:pt>
                <c:pt idx="38">
                  <c:v>7.6187062386048545</c:v>
                </c:pt>
                <c:pt idx="39">
                  <c:v>4.1863037977122124</c:v>
                </c:pt>
                <c:pt idx="40">
                  <c:v>5.5964629128475973</c:v>
                </c:pt>
                <c:pt idx="41">
                  <c:v>3.5823172093837958</c:v>
                </c:pt>
                <c:pt idx="42">
                  <c:v>1.6486482508035107</c:v>
                </c:pt>
                <c:pt idx="43">
                  <c:v>2.5574192696295248</c:v>
                </c:pt>
                <c:pt idx="44">
                  <c:v>1.7029857843382261</c:v>
                </c:pt>
                <c:pt idx="45">
                  <c:v>0.86267617024488641</c:v>
                </c:pt>
                <c:pt idx="46">
                  <c:v>1.2053380181412494</c:v>
                </c:pt>
                <c:pt idx="47">
                  <c:v>-0.14120810520356575</c:v>
                </c:pt>
                <c:pt idx="48">
                  <c:v>0.9524259095551546</c:v>
                </c:pt>
                <c:pt idx="49">
                  <c:v>-3.6434772029301211E-2</c:v>
                </c:pt>
                <c:pt idx="50">
                  <c:v>-0.87075896899678362</c:v>
                </c:pt>
                <c:pt idx="51">
                  <c:v>0.39380961039887519</c:v>
                </c:pt>
                <c:pt idx="52">
                  <c:v>-6.1919544942299003E-2</c:v>
                </c:pt>
                <c:pt idx="53">
                  <c:v>-0.48507608378879596</c:v>
                </c:pt>
                <c:pt idx="54">
                  <c:v>2.1842615695481351</c:v>
                </c:pt>
                <c:pt idx="55">
                  <c:v>0.48995054523785075</c:v>
                </c:pt>
                <c:pt idx="56">
                  <c:v>0.39782207564769084</c:v>
                </c:pt>
                <c:pt idx="57">
                  <c:v>2.9210093438848777</c:v>
                </c:pt>
                <c:pt idx="58">
                  <c:v>1.655958829049796</c:v>
                </c:pt>
                <c:pt idx="59">
                  <c:v>2.7460074193771598</c:v>
                </c:pt>
                <c:pt idx="60">
                  <c:v>2.9327618520661951</c:v>
                </c:pt>
                <c:pt idx="61">
                  <c:v>2.5249586164157867</c:v>
                </c:pt>
                <c:pt idx="62">
                  <c:v>1.8515885277406781</c:v>
                </c:pt>
                <c:pt idx="63">
                  <c:v>3.3520768743195641</c:v>
                </c:pt>
                <c:pt idx="64">
                  <c:v>3.3365800708886577</c:v>
                </c:pt>
                <c:pt idx="65">
                  <c:v>1.3147934829218693</c:v>
                </c:pt>
                <c:pt idx="66">
                  <c:v>1.6985528522412223</c:v>
                </c:pt>
                <c:pt idx="67">
                  <c:v>0.10915549637163779</c:v>
                </c:pt>
                <c:pt idx="68">
                  <c:v>-2.5125889118732023</c:v>
                </c:pt>
                <c:pt idx="69">
                  <c:v>-2.0951556647192633</c:v>
                </c:pt>
                <c:pt idx="70">
                  <c:v>-2.2143490746454821</c:v>
                </c:pt>
                <c:pt idx="71">
                  <c:v>-1.5987099387359891</c:v>
                </c:pt>
                <c:pt idx="72">
                  <c:v>-0.54418106688960943</c:v>
                </c:pt>
                <c:pt idx="73">
                  <c:v>0.37017930688389178</c:v>
                </c:pt>
                <c:pt idx="74">
                  <c:v>-4.9544528387127487E-2</c:v>
                </c:pt>
                <c:pt idx="75">
                  <c:v>-9.4017590070029952E-2</c:v>
                </c:pt>
                <c:pt idx="76">
                  <c:v>2.4295673423228252</c:v>
                </c:pt>
                <c:pt idx="77">
                  <c:v>2.1929622632010837</c:v>
                </c:pt>
                <c:pt idx="78">
                  <c:v>2.0463351404543801</c:v>
                </c:pt>
                <c:pt idx="79">
                  <c:v>2.267484596294628</c:v>
                </c:pt>
                <c:pt idx="80">
                  <c:v>1.2736362091309756</c:v>
                </c:pt>
                <c:pt idx="81">
                  <c:v>0.87371270426522907</c:v>
                </c:pt>
                <c:pt idx="82">
                  <c:v>5.2290512322471734E-2</c:v>
                </c:pt>
                <c:pt idx="83">
                  <c:v>-0.77688385373630564</c:v>
                </c:pt>
                <c:pt idx="84">
                  <c:v>-1.6235505611614365</c:v>
                </c:pt>
                <c:pt idx="85">
                  <c:v>-0.41431044816986551</c:v>
                </c:pt>
                <c:pt idx="86">
                  <c:v>1.3361820320145221</c:v>
                </c:pt>
                <c:pt idx="87">
                  <c:v>1.8623421227916046</c:v>
                </c:pt>
                <c:pt idx="88">
                  <c:v>1.5071015238428733</c:v>
                </c:pt>
                <c:pt idx="89">
                  <c:v>1.7236537570068922</c:v>
                </c:pt>
                <c:pt idx="90">
                  <c:v>1.490900520154693</c:v>
                </c:pt>
                <c:pt idx="91">
                  <c:v>2.1633325175971199</c:v>
                </c:pt>
                <c:pt idx="92">
                  <c:v>3.7953194292206547</c:v>
                </c:pt>
                <c:pt idx="93">
                  <c:v>2.4833476583713501</c:v>
                </c:pt>
                <c:pt idx="94">
                  <c:v>2.2180954524314402</c:v>
                </c:pt>
                <c:pt idx="95">
                  <c:v>0.88998833161596358</c:v>
                </c:pt>
                <c:pt idx="96">
                  <c:v>4.9336448868471529E-2</c:v>
                </c:pt>
                <c:pt idx="97">
                  <c:v>1.413525303884017</c:v>
                </c:pt>
                <c:pt idx="98">
                  <c:v>1.6242163111642591</c:v>
                </c:pt>
                <c:pt idx="99">
                  <c:v>2.0606144016045072</c:v>
                </c:pt>
                <c:pt idx="100">
                  <c:v>2.2879739464955655</c:v>
                </c:pt>
                <c:pt idx="101">
                  <c:v>1.4106325506771318</c:v>
                </c:pt>
                <c:pt idx="102">
                  <c:v>0.95257129867700763</c:v>
                </c:pt>
                <c:pt idx="103">
                  <c:v>2.0800270326430232</c:v>
                </c:pt>
                <c:pt idx="104">
                  <c:v>2.6386046211256766</c:v>
                </c:pt>
                <c:pt idx="105">
                  <c:v>2.3825286703871571</c:v>
                </c:pt>
                <c:pt idx="106">
                  <c:v>2.0279610289051648</c:v>
                </c:pt>
                <c:pt idx="107">
                  <c:v>1.6225132500806818</c:v>
                </c:pt>
                <c:pt idx="108">
                  <c:v>1.3021295508650526</c:v>
                </c:pt>
                <c:pt idx="109">
                  <c:v>-6.5675388319985485E-3</c:v>
                </c:pt>
                <c:pt idx="110">
                  <c:v>-0.75339157552064362</c:v>
                </c:pt>
                <c:pt idx="111">
                  <c:v>-4.8177418634505855</c:v>
                </c:pt>
                <c:pt idx="112">
                  <c:v>-9.1587985085094754</c:v>
                </c:pt>
                <c:pt idx="113">
                  <c:v>-6.5049253093866879</c:v>
                </c:pt>
                <c:pt idx="114">
                  <c:v>-5.5624387443955845</c:v>
                </c:pt>
                <c:pt idx="115">
                  <c:v>-0.63269706892420563</c:v>
                </c:pt>
                <c:pt idx="116">
                  <c:v>4.9745180796630386</c:v>
                </c:pt>
                <c:pt idx="117">
                  <c:v>4.4630201389017969</c:v>
                </c:pt>
                <c:pt idx="118">
                  <c:v>5.2331131133260884</c:v>
                </c:pt>
                <c:pt idx="119">
                  <c:v>3.2170035155741341</c:v>
                </c:pt>
                <c:pt idx="120">
                  <c:v>-9.0473389638005414E-2</c:v>
                </c:pt>
                <c:pt idx="121">
                  <c:v>-1.7071627802231142</c:v>
                </c:pt>
                <c:pt idx="122">
                  <c:v>-0.58950875048406859</c:v>
                </c:pt>
                <c:pt idx="123">
                  <c:v>-1.0329556477917301</c:v>
                </c:pt>
              </c:numCache>
            </c:numRef>
          </c:val>
        </c:ser>
        <c:marker val="1"/>
        <c:axId val="160695808"/>
        <c:axId val="160697728"/>
      </c:lineChart>
      <c:catAx>
        <c:axId val="160695808"/>
        <c:scaling>
          <c:orientation val="minMax"/>
        </c:scaling>
        <c:axPos val="b"/>
        <c:title>
          <c:tx>
            <c:rich>
              <a:bodyPr/>
              <a:lstStyle/>
              <a:p>
                <a:pPr>
                  <a:defRPr sz="1000" b="0" i="0" u="none" strike="noStrike" baseline="0">
                    <a:solidFill>
                      <a:srgbClr val="000000"/>
                    </a:solidFill>
                    <a:latin typeface="ＭＳ Ｐゴシック"/>
                    <a:ea typeface="ＭＳ Ｐゴシック"/>
                    <a:cs typeface="ＭＳ Ｐゴシック"/>
                  </a:defRPr>
                </a:pPr>
                <a:r>
                  <a:rPr lang="ja-JP" altLang="en-US"/>
                  <a:t>四半期</a:t>
                </a:r>
              </a:p>
            </c:rich>
          </c:tx>
          <c:layout>
            <c:manualLayout>
              <c:xMode val="edge"/>
              <c:yMode val="edge"/>
              <c:x val="0.50782813742344035"/>
              <c:y val="0.9233250693533257"/>
            </c:manualLayout>
          </c:layout>
          <c:spPr>
            <a:noFill/>
            <a:ln w="25400">
              <a:noFill/>
            </a:ln>
          </c:spPr>
        </c:title>
        <c:numFmt formatCode="General" sourceLinked="1"/>
        <c:majorTickMark val="in"/>
        <c:tickLblPos val="nextTo"/>
        <c:spPr>
          <a:ln w="3175">
            <a:solidFill>
              <a:srgbClr val="000000"/>
            </a:solidFill>
            <a:prstDash val="solid"/>
          </a:ln>
        </c:spPr>
        <c:txPr>
          <a:bodyPr rot="-540000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160697728"/>
        <c:crosses val="autoZero"/>
        <c:auto val="1"/>
        <c:lblAlgn val="ctr"/>
        <c:lblOffset val="100"/>
        <c:tickLblSkip val="4"/>
        <c:tickMarkSkip val="1"/>
      </c:catAx>
      <c:valAx>
        <c:axId val="160697728"/>
        <c:scaling>
          <c:orientation val="minMax"/>
          <c:max val="10"/>
          <c:min val="-10"/>
        </c:scaling>
        <c:axPos val="l"/>
        <c:majorGridlines>
          <c:spPr>
            <a:ln w="3175">
              <a:solidFill>
                <a:srgbClr val="000000"/>
              </a:solidFill>
              <a:prstDash val="solid"/>
            </a:ln>
          </c:spPr>
        </c:majorGridlines>
        <c:title>
          <c:tx>
            <c:rich>
              <a:bodyPr/>
              <a:lstStyle/>
              <a:p>
                <a:pPr>
                  <a:defRPr sz="1000" b="0" i="0" u="none" strike="noStrike" baseline="0">
                    <a:solidFill>
                      <a:srgbClr val="000000"/>
                    </a:solidFill>
                    <a:latin typeface="ＭＳ Ｐゴシック"/>
                    <a:ea typeface="ＭＳ Ｐゴシック"/>
                    <a:cs typeface="ＭＳ Ｐゴシック"/>
                  </a:defRPr>
                </a:pPr>
                <a:r>
                  <a:rPr lang="ja-JP" altLang="en-US"/>
                  <a:t>％</a:t>
                </a:r>
              </a:p>
            </c:rich>
          </c:tx>
          <c:layout>
            <c:manualLayout>
              <c:xMode val="edge"/>
              <c:yMode val="edge"/>
              <c:x val="1.9569485064487149E-2"/>
              <c:y val="0.5399374973035064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1000" b="0" i="0" u="none" strike="noStrike" baseline="0">
                <a:solidFill>
                  <a:srgbClr val="000000"/>
                </a:solidFill>
                <a:latin typeface="ＭＳ Ｐゴシック"/>
                <a:ea typeface="ＭＳ Ｐゴシック"/>
                <a:cs typeface="ＭＳ Ｐゴシック"/>
              </a:defRPr>
            </a:pPr>
            <a:endParaRPr lang="ja-JP"/>
          </a:p>
        </c:txPr>
        <c:crossAx val="160695808"/>
        <c:crosses val="autoZero"/>
        <c:crossBetween val="between"/>
        <c:majorUnit val="5"/>
      </c:valAx>
      <c:spPr>
        <a:solidFill>
          <a:srgbClr val="FFFFFF"/>
        </a:solidFill>
        <a:ln w="12700">
          <a:solidFill>
            <a:srgbClr val="FFFFFF"/>
          </a:solidFill>
          <a:prstDash val="solid"/>
        </a:ln>
      </c:spPr>
    </c:plotArea>
    <c:legend>
      <c:legendPos val="t"/>
      <c:layout>
        <c:manualLayout>
          <c:xMode val="edge"/>
          <c:yMode val="edge"/>
          <c:x val="5.1037879633739756E-2"/>
          <c:y val="0.11821116804869566"/>
          <c:w val="0.8747454886934799"/>
          <c:h val="5.4313239373725675E-2"/>
        </c:manualLayout>
      </c:layout>
      <c:spPr>
        <a:solidFill>
          <a:srgbClr val="FFFFFF"/>
        </a:solidFill>
        <a:ln w="3175">
          <a:solidFill>
            <a:srgbClr val="000000"/>
          </a:solidFill>
          <a:prstDash val="solid"/>
        </a:ln>
      </c:spPr>
      <c:txPr>
        <a:bodyPr/>
        <a:lstStyle/>
        <a:p>
          <a:pPr>
            <a:defRPr sz="1100" b="0" i="0" u="none" strike="noStrike" baseline="0">
              <a:solidFill>
                <a:srgbClr val="000000"/>
              </a:solidFill>
              <a:latin typeface="ＭＳ Ｐゴシック"/>
              <a:ea typeface="ＭＳ Ｐゴシック"/>
              <a:cs typeface="ＭＳ Ｐゴシック"/>
            </a:defRPr>
          </a:pPr>
          <a:endParaRPr lang="ja-JP"/>
        </a:p>
      </c:txPr>
    </c:legend>
    <c:plotVisOnly val="1"/>
    <c:dispBlanksAs val="gap"/>
  </c:chart>
  <c:spPr>
    <a:solidFill>
      <a:srgbClr val="FFFFFF"/>
    </a:solidFill>
    <a:ln w="3175">
      <a:solidFill>
        <a:srgbClr val="000000"/>
      </a:solidFill>
      <a:prstDash val="solid"/>
    </a:ln>
  </c:spPr>
  <c:txPr>
    <a:bodyPr/>
    <a:lstStyle/>
    <a:p>
      <a:pPr>
        <a:defRPr sz="1775"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sz="1400" dirty="0" smtClean="0"/>
              <a:t>Composite Index of Business Fluctuations : CI</a:t>
            </a:r>
            <a:endParaRPr lang="ja-JP" altLang="en-US" sz="1400" dirty="0"/>
          </a:p>
        </c:rich>
      </c:tx>
      <c:layout>
        <c:manualLayout>
          <c:xMode val="edge"/>
          <c:yMode val="edge"/>
          <c:x val="0.14399510248898714"/>
          <c:y val="8.6959877695942947E-2"/>
        </c:manualLayout>
      </c:layout>
    </c:title>
    <c:plotArea>
      <c:layout>
        <c:manualLayout>
          <c:layoutTarget val="inner"/>
          <c:xMode val="edge"/>
          <c:yMode val="edge"/>
          <c:x val="7.1246849916549379E-2"/>
          <c:y val="0.26606641319449637"/>
          <c:w val="0.89122401328905754"/>
          <c:h val="0.54462498319315178"/>
        </c:manualLayout>
      </c:layout>
      <c:lineChart>
        <c:grouping val="standard"/>
        <c:ser>
          <c:idx val="0"/>
          <c:order val="0"/>
          <c:tx>
            <c:v>景気動向指数CI一致系列</c:v>
          </c:tx>
          <c:marker>
            <c:symbol val="none"/>
          </c:marker>
          <c:cat>
            <c:numRef>
              <c:f>Sheet1!$A$1:$A$372</c:f>
              <c:numCache>
                <c:formatCode>mmm\-yy</c:formatCode>
                <c:ptCount val="372"/>
                <c:pt idx="0">
                  <c:v>29587</c:v>
                </c:pt>
                <c:pt idx="1">
                  <c:v>29618</c:v>
                </c:pt>
                <c:pt idx="2">
                  <c:v>29646</c:v>
                </c:pt>
                <c:pt idx="3">
                  <c:v>29677</c:v>
                </c:pt>
                <c:pt idx="4">
                  <c:v>29707</c:v>
                </c:pt>
                <c:pt idx="5">
                  <c:v>29738</c:v>
                </c:pt>
                <c:pt idx="6">
                  <c:v>29768</c:v>
                </c:pt>
                <c:pt idx="7">
                  <c:v>29799</c:v>
                </c:pt>
                <c:pt idx="8">
                  <c:v>29830</c:v>
                </c:pt>
                <c:pt idx="9">
                  <c:v>29860</c:v>
                </c:pt>
                <c:pt idx="10">
                  <c:v>29891</c:v>
                </c:pt>
                <c:pt idx="11">
                  <c:v>29921</c:v>
                </c:pt>
                <c:pt idx="12">
                  <c:v>29952</c:v>
                </c:pt>
                <c:pt idx="13">
                  <c:v>29983</c:v>
                </c:pt>
                <c:pt idx="14">
                  <c:v>30011</c:v>
                </c:pt>
                <c:pt idx="15">
                  <c:v>30042</c:v>
                </c:pt>
                <c:pt idx="16">
                  <c:v>30072</c:v>
                </c:pt>
                <c:pt idx="17">
                  <c:v>30103</c:v>
                </c:pt>
                <c:pt idx="18">
                  <c:v>30133</c:v>
                </c:pt>
                <c:pt idx="19">
                  <c:v>30164</c:v>
                </c:pt>
                <c:pt idx="20">
                  <c:v>30195</c:v>
                </c:pt>
                <c:pt idx="21">
                  <c:v>30225</c:v>
                </c:pt>
                <c:pt idx="22">
                  <c:v>30256</c:v>
                </c:pt>
                <c:pt idx="23">
                  <c:v>30286</c:v>
                </c:pt>
                <c:pt idx="24">
                  <c:v>30317</c:v>
                </c:pt>
                <c:pt idx="25">
                  <c:v>30348</c:v>
                </c:pt>
                <c:pt idx="26">
                  <c:v>30376</c:v>
                </c:pt>
                <c:pt idx="27">
                  <c:v>30407</c:v>
                </c:pt>
                <c:pt idx="28">
                  <c:v>30437</c:v>
                </c:pt>
                <c:pt idx="29">
                  <c:v>30468</c:v>
                </c:pt>
                <c:pt idx="30">
                  <c:v>30498</c:v>
                </c:pt>
                <c:pt idx="31">
                  <c:v>30529</c:v>
                </c:pt>
                <c:pt idx="32">
                  <c:v>30560</c:v>
                </c:pt>
                <c:pt idx="33">
                  <c:v>30590</c:v>
                </c:pt>
                <c:pt idx="34">
                  <c:v>30621</c:v>
                </c:pt>
                <c:pt idx="35">
                  <c:v>30651</c:v>
                </c:pt>
                <c:pt idx="36">
                  <c:v>30682</c:v>
                </c:pt>
                <c:pt idx="37">
                  <c:v>30713</c:v>
                </c:pt>
                <c:pt idx="38">
                  <c:v>30742</c:v>
                </c:pt>
                <c:pt idx="39">
                  <c:v>30773</c:v>
                </c:pt>
                <c:pt idx="40">
                  <c:v>30803</c:v>
                </c:pt>
                <c:pt idx="41">
                  <c:v>30834</c:v>
                </c:pt>
                <c:pt idx="42">
                  <c:v>30864</c:v>
                </c:pt>
                <c:pt idx="43">
                  <c:v>30895</c:v>
                </c:pt>
                <c:pt idx="44">
                  <c:v>30926</c:v>
                </c:pt>
                <c:pt idx="45">
                  <c:v>30956</c:v>
                </c:pt>
                <c:pt idx="46">
                  <c:v>30987</c:v>
                </c:pt>
                <c:pt idx="47">
                  <c:v>31017</c:v>
                </c:pt>
                <c:pt idx="48">
                  <c:v>31048</c:v>
                </c:pt>
                <c:pt idx="49">
                  <c:v>31079</c:v>
                </c:pt>
                <c:pt idx="50">
                  <c:v>31107</c:v>
                </c:pt>
                <c:pt idx="51">
                  <c:v>31138</c:v>
                </c:pt>
                <c:pt idx="52">
                  <c:v>31168</c:v>
                </c:pt>
                <c:pt idx="53">
                  <c:v>31199</c:v>
                </c:pt>
                <c:pt idx="54">
                  <c:v>31229</c:v>
                </c:pt>
                <c:pt idx="55">
                  <c:v>31260</c:v>
                </c:pt>
                <c:pt idx="56">
                  <c:v>31291</c:v>
                </c:pt>
                <c:pt idx="57">
                  <c:v>31321</c:v>
                </c:pt>
                <c:pt idx="58">
                  <c:v>31352</c:v>
                </c:pt>
                <c:pt idx="59">
                  <c:v>31382</c:v>
                </c:pt>
                <c:pt idx="60">
                  <c:v>31413</c:v>
                </c:pt>
                <c:pt idx="61">
                  <c:v>31444</c:v>
                </c:pt>
                <c:pt idx="62">
                  <c:v>31472</c:v>
                </c:pt>
                <c:pt idx="63">
                  <c:v>31503</c:v>
                </c:pt>
                <c:pt idx="64">
                  <c:v>31533</c:v>
                </c:pt>
                <c:pt idx="65">
                  <c:v>31564</c:v>
                </c:pt>
                <c:pt idx="66">
                  <c:v>31594</c:v>
                </c:pt>
                <c:pt idx="67">
                  <c:v>31625</c:v>
                </c:pt>
                <c:pt idx="68">
                  <c:v>31656</c:v>
                </c:pt>
                <c:pt idx="69">
                  <c:v>31686</c:v>
                </c:pt>
                <c:pt idx="70">
                  <c:v>31717</c:v>
                </c:pt>
                <c:pt idx="71">
                  <c:v>31747</c:v>
                </c:pt>
                <c:pt idx="72">
                  <c:v>31778</c:v>
                </c:pt>
                <c:pt idx="73">
                  <c:v>31809</c:v>
                </c:pt>
                <c:pt idx="74">
                  <c:v>31837</c:v>
                </c:pt>
                <c:pt idx="75">
                  <c:v>31868</c:v>
                </c:pt>
                <c:pt idx="76">
                  <c:v>31898</c:v>
                </c:pt>
                <c:pt idx="77">
                  <c:v>31929</c:v>
                </c:pt>
                <c:pt idx="78">
                  <c:v>31959</c:v>
                </c:pt>
                <c:pt idx="79">
                  <c:v>31990</c:v>
                </c:pt>
                <c:pt idx="80">
                  <c:v>32021</c:v>
                </c:pt>
                <c:pt idx="81">
                  <c:v>32051</c:v>
                </c:pt>
                <c:pt idx="82">
                  <c:v>32082</c:v>
                </c:pt>
                <c:pt idx="83">
                  <c:v>32112</c:v>
                </c:pt>
                <c:pt idx="84">
                  <c:v>32143</c:v>
                </c:pt>
                <c:pt idx="85">
                  <c:v>32174</c:v>
                </c:pt>
                <c:pt idx="86">
                  <c:v>32203</c:v>
                </c:pt>
                <c:pt idx="87">
                  <c:v>32234</c:v>
                </c:pt>
                <c:pt idx="88">
                  <c:v>32264</c:v>
                </c:pt>
                <c:pt idx="89">
                  <c:v>32295</c:v>
                </c:pt>
                <c:pt idx="90">
                  <c:v>32325</c:v>
                </c:pt>
                <c:pt idx="91">
                  <c:v>32356</c:v>
                </c:pt>
                <c:pt idx="92">
                  <c:v>32387</c:v>
                </c:pt>
                <c:pt idx="93">
                  <c:v>32417</c:v>
                </c:pt>
                <c:pt idx="94">
                  <c:v>32448</c:v>
                </c:pt>
                <c:pt idx="95">
                  <c:v>32478</c:v>
                </c:pt>
                <c:pt idx="96">
                  <c:v>32509</c:v>
                </c:pt>
                <c:pt idx="97">
                  <c:v>32540</c:v>
                </c:pt>
                <c:pt idx="98">
                  <c:v>32568</c:v>
                </c:pt>
                <c:pt idx="99">
                  <c:v>32599</c:v>
                </c:pt>
                <c:pt idx="100">
                  <c:v>32629</c:v>
                </c:pt>
                <c:pt idx="101">
                  <c:v>32660</c:v>
                </c:pt>
                <c:pt idx="102">
                  <c:v>32690</c:v>
                </c:pt>
                <c:pt idx="103">
                  <c:v>32721</c:v>
                </c:pt>
                <c:pt idx="104">
                  <c:v>32752</c:v>
                </c:pt>
                <c:pt idx="105">
                  <c:v>32782</c:v>
                </c:pt>
                <c:pt idx="106">
                  <c:v>32813</c:v>
                </c:pt>
                <c:pt idx="107">
                  <c:v>32843</c:v>
                </c:pt>
                <c:pt idx="108">
                  <c:v>32874</c:v>
                </c:pt>
                <c:pt idx="109">
                  <c:v>32905</c:v>
                </c:pt>
                <c:pt idx="110">
                  <c:v>32933</c:v>
                </c:pt>
                <c:pt idx="111">
                  <c:v>32964</c:v>
                </c:pt>
                <c:pt idx="112">
                  <c:v>32994</c:v>
                </c:pt>
                <c:pt idx="113">
                  <c:v>33025</c:v>
                </c:pt>
                <c:pt idx="114">
                  <c:v>33055</c:v>
                </c:pt>
                <c:pt idx="115">
                  <c:v>33086</c:v>
                </c:pt>
                <c:pt idx="116">
                  <c:v>33117</c:v>
                </c:pt>
                <c:pt idx="117">
                  <c:v>33147</c:v>
                </c:pt>
                <c:pt idx="118">
                  <c:v>33178</c:v>
                </c:pt>
                <c:pt idx="119">
                  <c:v>33208</c:v>
                </c:pt>
                <c:pt idx="120">
                  <c:v>33239</c:v>
                </c:pt>
                <c:pt idx="121">
                  <c:v>33270</c:v>
                </c:pt>
                <c:pt idx="122">
                  <c:v>33298</c:v>
                </c:pt>
                <c:pt idx="123">
                  <c:v>33329</c:v>
                </c:pt>
                <c:pt idx="124">
                  <c:v>33359</c:v>
                </c:pt>
                <c:pt idx="125">
                  <c:v>33390</c:v>
                </c:pt>
                <c:pt idx="126">
                  <c:v>33420</c:v>
                </c:pt>
                <c:pt idx="127">
                  <c:v>33451</c:v>
                </c:pt>
                <c:pt idx="128">
                  <c:v>33482</c:v>
                </c:pt>
                <c:pt idx="129">
                  <c:v>33512</c:v>
                </c:pt>
                <c:pt idx="130">
                  <c:v>33543</c:v>
                </c:pt>
                <c:pt idx="131">
                  <c:v>33573</c:v>
                </c:pt>
                <c:pt idx="132">
                  <c:v>33604</c:v>
                </c:pt>
                <c:pt idx="133">
                  <c:v>33635</c:v>
                </c:pt>
                <c:pt idx="134">
                  <c:v>33664</c:v>
                </c:pt>
                <c:pt idx="135">
                  <c:v>33695</c:v>
                </c:pt>
                <c:pt idx="136">
                  <c:v>33725</c:v>
                </c:pt>
                <c:pt idx="137">
                  <c:v>33756</c:v>
                </c:pt>
                <c:pt idx="138">
                  <c:v>33786</c:v>
                </c:pt>
                <c:pt idx="139">
                  <c:v>33817</c:v>
                </c:pt>
                <c:pt idx="140">
                  <c:v>33848</c:v>
                </c:pt>
                <c:pt idx="141">
                  <c:v>33878</c:v>
                </c:pt>
                <c:pt idx="142">
                  <c:v>33909</c:v>
                </c:pt>
                <c:pt idx="143">
                  <c:v>33939</c:v>
                </c:pt>
                <c:pt idx="144">
                  <c:v>33970</c:v>
                </c:pt>
                <c:pt idx="145">
                  <c:v>34001</c:v>
                </c:pt>
                <c:pt idx="146">
                  <c:v>34029</c:v>
                </c:pt>
                <c:pt idx="147">
                  <c:v>34060</c:v>
                </c:pt>
                <c:pt idx="148">
                  <c:v>34090</c:v>
                </c:pt>
                <c:pt idx="149">
                  <c:v>34121</c:v>
                </c:pt>
                <c:pt idx="150">
                  <c:v>34151</c:v>
                </c:pt>
                <c:pt idx="151">
                  <c:v>34182</c:v>
                </c:pt>
                <c:pt idx="152">
                  <c:v>34213</c:v>
                </c:pt>
                <c:pt idx="153">
                  <c:v>34243</c:v>
                </c:pt>
                <c:pt idx="154">
                  <c:v>34274</c:v>
                </c:pt>
                <c:pt idx="155">
                  <c:v>34304</c:v>
                </c:pt>
                <c:pt idx="156">
                  <c:v>34335</c:v>
                </c:pt>
                <c:pt idx="157">
                  <c:v>34366</c:v>
                </c:pt>
                <c:pt idx="158">
                  <c:v>34394</c:v>
                </c:pt>
                <c:pt idx="159">
                  <c:v>34425</c:v>
                </c:pt>
                <c:pt idx="160">
                  <c:v>34455</c:v>
                </c:pt>
                <c:pt idx="161">
                  <c:v>34486</c:v>
                </c:pt>
                <c:pt idx="162">
                  <c:v>34516</c:v>
                </c:pt>
                <c:pt idx="163">
                  <c:v>34547</c:v>
                </c:pt>
                <c:pt idx="164">
                  <c:v>34578</c:v>
                </c:pt>
                <c:pt idx="165">
                  <c:v>34608</c:v>
                </c:pt>
                <c:pt idx="166">
                  <c:v>34639</c:v>
                </c:pt>
                <c:pt idx="167">
                  <c:v>34669</c:v>
                </c:pt>
                <c:pt idx="168">
                  <c:v>34700</c:v>
                </c:pt>
                <c:pt idx="169">
                  <c:v>34731</c:v>
                </c:pt>
                <c:pt idx="170">
                  <c:v>34759</c:v>
                </c:pt>
                <c:pt idx="171">
                  <c:v>34790</c:v>
                </c:pt>
                <c:pt idx="172">
                  <c:v>34820</c:v>
                </c:pt>
                <c:pt idx="173">
                  <c:v>34851</c:v>
                </c:pt>
                <c:pt idx="174">
                  <c:v>34881</c:v>
                </c:pt>
                <c:pt idx="175">
                  <c:v>34912</c:v>
                </c:pt>
                <c:pt idx="176">
                  <c:v>34943</c:v>
                </c:pt>
                <c:pt idx="177">
                  <c:v>34973</c:v>
                </c:pt>
                <c:pt idx="178">
                  <c:v>35004</c:v>
                </c:pt>
                <c:pt idx="179">
                  <c:v>35034</c:v>
                </c:pt>
                <c:pt idx="180">
                  <c:v>35065</c:v>
                </c:pt>
                <c:pt idx="181">
                  <c:v>35096</c:v>
                </c:pt>
                <c:pt idx="182">
                  <c:v>35125</c:v>
                </c:pt>
                <c:pt idx="183">
                  <c:v>35156</c:v>
                </c:pt>
                <c:pt idx="184">
                  <c:v>35186</c:v>
                </c:pt>
                <c:pt idx="185">
                  <c:v>35217</c:v>
                </c:pt>
                <c:pt idx="186">
                  <c:v>35247</c:v>
                </c:pt>
                <c:pt idx="187">
                  <c:v>35278</c:v>
                </c:pt>
                <c:pt idx="188">
                  <c:v>35309</c:v>
                </c:pt>
                <c:pt idx="189">
                  <c:v>35339</c:v>
                </c:pt>
                <c:pt idx="190">
                  <c:v>35370</c:v>
                </c:pt>
                <c:pt idx="191">
                  <c:v>35400</c:v>
                </c:pt>
                <c:pt idx="192">
                  <c:v>35431</c:v>
                </c:pt>
                <c:pt idx="193">
                  <c:v>35462</c:v>
                </c:pt>
                <c:pt idx="194">
                  <c:v>35490</c:v>
                </c:pt>
                <c:pt idx="195">
                  <c:v>35521</c:v>
                </c:pt>
                <c:pt idx="196">
                  <c:v>35551</c:v>
                </c:pt>
                <c:pt idx="197">
                  <c:v>35582</c:v>
                </c:pt>
                <c:pt idx="198">
                  <c:v>35612</c:v>
                </c:pt>
                <c:pt idx="199">
                  <c:v>35643</c:v>
                </c:pt>
                <c:pt idx="200">
                  <c:v>35674</c:v>
                </c:pt>
                <c:pt idx="201">
                  <c:v>35704</c:v>
                </c:pt>
                <c:pt idx="202">
                  <c:v>35735</c:v>
                </c:pt>
                <c:pt idx="203">
                  <c:v>35765</c:v>
                </c:pt>
                <c:pt idx="204">
                  <c:v>35796</c:v>
                </c:pt>
                <c:pt idx="205">
                  <c:v>35827</c:v>
                </c:pt>
                <c:pt idx="206">
                  <c:v>35855</c:v>
                </c:pt>
                <c:pt idx="207">
                  <c:v>35886</c:v>
                </c:pt>
                <c:pt idx="208">
                  <c:v>35916</c:v>
                </c:pt>
                <c:pt idx="209">
                  <c:v>35947</c:v>
                </c:pt>
                <c:pt idx="210">
                  <c:v>35977</c:v>
                </c:pt>
                <c:pt idx="211">
                  <c:v>36008</c:v>
                </c:pt>
                <c:pt idx="212">
                  <c:v>36039</c:v>
                </c:pt>
                <c:pt idx="213">
                  <c:v>36069</c:v>
                </c:pt>
                <c:pt idx="214">
                  <c:v>36100</c:v>
                </c:pt>
                <c:pt idx="215">
                  <c:v>36130</c:v>
                </c:pt>
                <c:pt idx="216">
                  <c:v>36161</c:v>
                </c:pt>
                <c:pt idx="217">
                  <c:v>36192</c:v>
                </c:pt>
                <c:pt idx="218">
                  <c:v>36220</c:v>
                </c:pt>
                <c:pt idx="219">
                  <c:v>36251</c:v>
                </c:pt>
                <c:pt idx="220">
                  <c:v>36281</c:v>
                </c:pt>
                <c:pt idx="221">
                  <c:v>36312</c:v>
                </c:pt>
                <c:pt idx="222">
                  <c:v>36342</c:v>
                </c:pt>
                <c:pt idx="223">
                  <c:v>36373</c:v>
                </c:pt>
                <c:pt idx="224">
                  <c:v>36404</c:v>
                </c:pt>
                <c:pt idx="225">
                  <c:v>36434</c:v>
                </c:pt>
                <c:pt idx="226">
                  <c:v>36465</c:v>
                </c:pt>
                <c:pt idx="227">
                  <c:v>36495</c:v>
                </c:pt>
                <c:pt idx="228">
                  <c:v>36526</c:v>
                </c:pt>
                <c:pt idx="229">
                  <c:v>36557</c:v>
                </c:pt>
                <c:pt idx="230">
                  <c:v>36586</c:v>
                </c:pt>
                <c:pt idx="231">
                  <c:v>36617</c:v>
                </c:pt>
                <c:pt idx="232">
                  <c:v>36647</c:v>
                </c:pt>
                <c:pt idx="233">
                  <c:v>36678</c:v>
                </c:pt>
                <c:pt idx="234">
                  <c:v>36708</c:v>
                </c:pt>
                <c:pt idx="235">
                  <c:v>36739</c:v>
                </c:pt>
                <c:pt idx="236">
                  <c:v>36770</c:v>
                </c:pt>
                <c:pt idx="237">
                  <c:v>36800</c:v>
                </c:pt>
                <c:pt idx="238">
                  <c:v>36831</c:v>
                </c:pt>
                <c:pt idx="239">
                  <c:v>36861</c:v>
                </c:pt>
                <c:pt idx="240">
                  <c:v>36892</c:v>
                </c:pt>
                <c:pt idx="241">
                  <c:v>36923</c:v>
                </c:pt>
                <c:pt idx="242">
                  <c:v>36951</c:v>
                </c:pt>
                <c:pt idx="243">
                  <c:v>36982</c:v>
                </c:pt>
                <c:pt idx="244">
                  <c:v>37012</c:v>
                </c:pt>
                <c:pt idx="245">
                  <c:v>37043</c:v>
                </c:pt>
                <c:pt idx="246">
                  <c:v>37073</c:v>
                </c:pt>
                <c:pt idx="247">
                  <c:v>37104</c:v>
                </c:pt>
                <c:pt idx="248">
                  <c:v>37135</c:v>
                </c:pt>
                <c:pt idx="249">
                  <c:v>37165</c:v>
                </c:pt>
                <c:pt idx="250">
                  <c:v>37196</c:v>
                </c:pt>
                <c:pt idx="251">
                  <c:v>37226</c:v>
                </c:pt>
                <c:pt idx="252">
                  <c:v>37257</c:v>
                </c:pt>
                <c:pt idx="253">
                  <c:v>37288</c:v>
                </c:pt>
                <c:pt idx="254">
                  <c:v>37316</c:v>
                </c:pt>
                <c:pt idx="255">
                  <c:v>37347</c:v>
                </c:pt>
                <c:pt idx="256">
                  <c:v>37377</c:v>
                </c:pt>
                <c:pt idx="257">
                  <c:v>37408</c:v>
                </c:pt>
                <c:pt idx="258">
                  <c:v>37438</c:v>
                </c:pt>
                <c:pt idx="259">
                  <c:v>37469</c:v>
                </c:pt>
                <c:pt idx="260">
                  <c:v>37500</c:v>
                </c:pt>
                <c:pt idx="261">
                  <c:v>37530</c:v>
                </c:pt>
                <c:pt idx="262">
                  <c:v>37561</c:v>
                </c:pt>
                <c:pt idx="263">
                  <c:v>37591</c:v>
                </c:pt>
                <c:pt idx="264">
                  <c:v>37622</c:v>
                </c:pt>
                <c:pt idx="265">
                  <c:v>37653</c:v>
                </c:pt>
                <c:pt idx="266">
                  <c:v>37681</c:v>
                </c:pt>
                <c:pt idx="267">
                  <c:v>37712</c:v>
                </c:pt>
                <c:pt idx="268">
                  <c:v>37742</c:v>
                </c:pt>
                <c:pt idx="269">
                  <c:v>37773</c:v>
                </c:pt>
                <c:pt idx="270">
                  <c:v>37803</c:v>
                </c:pt>
                <c:pt idx="271">
                  <c:v>37834</c:v>
                </c:pt>
                <c:pt idx="272">
                  <c:v>37865</c:v>
                </c:pt>
                <c:pt idx="273">
                  <c:v>37895</c:v>
                </c:pt>
                <c:pt idx="274">
                  <c:v>37926</c:v>
                </c:pt>
                <c:pt idx="275">
                  <c:v>37956</c:v>
                </c:pt>
                <c:pt idx="276">
                  <c:v>37987</c:v>
                </c:pt>
                <c:pt idx="277">
                  <c:v>38018</c:v>
                </c:pt>
                <c:pt idx="278">
                  <c:v>38047</c:v>
                </c:pt>
                <c:pt idx="279">
                  <c:v>38078</c:v>
                </c:pt>
                <c:pt idx="280">
                  <c:v>38108</c:v>
                </c:pt>
                <c:pt idx="281">
                  <c:v>38139</c:v>
                </c:pt>
                <c:pt idx="282">
                  <c:v>38169</c:v>
                </c:pt>
                <c:pt idx="283">
                  <c:v>38200</c:v>
                </c:pt>
                <c:pt idx="284">
                  <c:v>38231</c:v>
                </c:pt>
                <c:pt idx="285">
                  <c:v>38261</c:v>
                </c:pt>
                <c:pt idx="286">
                  <c:v>38292</c:v>
                </c:pt>
                <c:pt idx="287">
                  <c:v>38322</c:v>
                </c:pt>
                <c:pt idx="288">
                  <c:v>38353</c:v>
                </c:pt>
                <c:pt idx="289">
                  <c:v>38384</c:v>
                </c:pt>
                <c:pt idx="290">
                  <c:v>38412</c:v>
                </c:pt>
                <c:pt idx="291">
                  <c:v>38443</c:v>
                </c:pt>
                <c:pt idx="292">
                  <c:v>38473</c:v>
                </c:pt>
                <c:pt idx="293">
                  <c:v>38504</c:v>
                </c:pt>
                <c:pt idx="294">
                  <c:v>38534</c:v>
                </c:pt>
                <c:pt idx="295">
                  <c:v>38565</c:v>
                </c:pt>
                <c:pt idx="296">
                  <c:v>38596</c:v>
                </c:pt>
                <c:pt idx="297">
                  <c:v>38626</c:v>
                </c:pt>
                <c:pt idx="298">
                  <c:v>38657</c:v>
                </c:pt>
                <c:pt idx="299">
                  <c:v>38687</c:v>
                </c:pt>
                <c:pt idx="300">
                  <c:v>38718</c:v>
                </c:pt>
                <c:pt idx="301">
                  <c:v>38749</c:v>
                </c:pt>
                <c:pt idx="302">
                  <c:v>38777</c:v>
                </c:pt>
                <c:pt idx="303">
                  <c:v>38808</c:v>
                </c:pt>
                <c:pt idx="304">
                  <c:v>38838</c:v>
                </c:pt>
                <c:pt idx="305">
                  <c:v>38869</c:v>
                </c:pt>
                <c:pt idx="306">
                  <c:v>38899</c:v>
                </c:pt>
                <c:pt idx="307">
                  <c:v>38930</c:v>
                </c:pt>
                <c:pt idx="308">
                  <c:v>38961</c:v>
                </c:pt>
                <c:pt idx="309">
                  <c:v>38991</c:v>
                </c:pt>
                <c:pt idx="310">
                  <c:v>39022</c:v>
                </c:pt>
                <c:pt idx="311">
                  <c:v>39052</c:v>
                </c:pt>
                <c:pt idx="312">
                  <c:v>39083</c:v>
                </c:pt>
                <c:pt idx="313">
                  <c:v>39114</c:v>
                </c:pt>
                <c:pt idx="314">
                  <c:v>39142</c:v>
                </c:pt>
                <c:pt idx="315">
                  <c:v>39173</c:v>
                </c:pt>
                <c:pt idx="316">
                  <c:v>39203</c:v>
                </c:pt>
                <c:pt idx="317">
                  <c:v>39234</c:v>
                </c:pt>
                <c:pt idx="318">
                  <c:v>39264</c:v>
                </c:pt>
                <c:pt idx="319">
                  <c:v>39295</c:v>
                </c:pt>
                <c:pt idx="320">
                  <c:v>39326</c:v>
                </c:pt>
                <c:pt idx="321">
                  <c:v>39356</c:v>
                </c:pt>
                <c:pt idx="322">
                  <c:v>39387</c:v>
                </c:pt>
                <c:pt idx="323">
                  <c:v>39417</c:v>
                </c:pt>
                <c:pt idx="324">
                  <c:v>39448</c:v>
                </c:pt>
                <c:pt idx="325">
                  <c:v>39479</c:v>
                </c:pt>
                <c:pt idx="326">
                  <c:v>39508</c:v>
                </c:pt>
                <c:pt idx="327">
                  <c:v>39539</c:v>
                </c:pt>
                <c:pt idx="328">
                  <c:v>39569</c:v>
                </c:pt>
                <c:pt idx="329">
                  <c:v>39600</c:v>
                </c:pt>
                <c:pt idx="330">
                  <c:v>39630</c:v>
                </c:pt>
                <c:pt idx="331">
                  <c:v>39661</c:v>
                </c:pt>
                <c:pt idx="332">
                  <c:v>39692</c:v>
                </c:pt>
                <c:pt idx="333">
                  <c:v>39722</c:v>
                </c:pt>
                <c:pt idx="334">
                  <c:v>39753</c:v>
                </c:pt>
                <c:pt idx="335">
                  <c:v>39783</c:v>
                </c:pt>
                <c:pt idx="336">
                  <c:v>39814</c:v>
                </c:pt>
                <c:pt idx="337">
                  <c:v>39845</c:v>
                </c:pt>
                <c:pt idx="338">
                  <c:v>39873</c:v>
                </c:pt>
                <c:pt idx="339">
                  <c:v>39904</c:v>
                </c:pt>
                <c:pt idx="340">
                  <c:v>39934</c:v>
                </c:pt>
                <c:pt idx="341">
                  <c:v>39965</c:v>
                </c:pt>
                <c:pt idx="342">
                  <c:v>39995</c:v>
                </c:pt>
                <c:pt idx="343">
                  <c:v>40026</c:v>
                </c:pt>
                <c:pt idx="344">
                  <c:v>40057</c:v>
                </c:pt>
                <c:pt idx="345">
                  <c:v>40087</c:v>
                </c:pt>
                <c:pt idx="346">
                  <c:v>40118</c:v>
                </c:pt>
                <c:pt idx="347">
                  <c:v>40148</c:v>
                </c:pt>
                <c:pt idx="348">
                  <c:v>40179</c:v>
                </c:pt>
                <c:pt idx="349">
                  <c:v>40210</c:v>
                </c:pt>
                <c:pt idx="350">
                  <c:v>40238</c:v>
                </c:pt>
                <c:pt idx="351">
                  <c:v>40269</c:v>
                </c:pt>
                <c:pt idx="352">
                  <c:v>40299</c:v>
                </c:pt>
                <c:pt idx="353">
                  <c:v>40330</c:v>
                </c:pt>
                <c:pt idx="354">
                  <c:v>40360</c:v>
                </c:pt>
                <c:pt idx="355">
                  <c:v>40391</c:v>
                </c:pt>
                <c:pt idx="356">
                  <c:v>40422</c:v>
                </c:pt>
                <c:pt idx="357">
                  <c:v>40452</c:v>
                </c:pt>
                <c:pt idx="358">
                  <c:v>40483</c:v>
                </c:pt>
                <c:pt idx="359">
                  <c:v>40513</c:v>
                </c:pt>
                <c:pt idx="360">
                  <c:v>40544</c:v>
                </c:pt>
                <c:pt idx="361">
                  <c:v>40575</c:v>
                </c:pt>
                <c:pt idx="362">
                  <c:v>40603</c:v>
                </c:pt>
                <c:pt idx="363">
                  <c:v>40634</c:v>
                </c:pt>
                <c:pt idx="364">
                  <c:v>40664</c:v>
                </c:pt>
                <c:pt idx="365">
                  <c:v>40695</c:v>
                </c:pt>
                <c:pt idx="366">
                  <c:v>40725</c:v>
                </c:pt>
                <c:pt idx="367">
                  <c:v>40756</c:v>
                </c:pt>
                <c:pt idx="368">
                  <c:v>40787</c:v>
                </c:pt>
                <c:pt idx="369">
                  <c:v>40817</c:v>
                </c:pt>
                <c:pt idx="370">
                  <c:v>40848</c:v>
                </c:pt>
                <c:pt idx="371">
                  <c:v>40878</c:v>
                </c:pt>
              </c:numCache>
            </c:numRef>
          </c:cat>
          <c:val>
            <c:numRef>
              <c:f>Sheet1!$B$1:$B$372</c:f>
              <c:numCache>
                <c:formatCode>General</c:formatCode>
                <c:ptCount val="372"/>
                <c:pt idx="0">
                  <c:v>76.372399999999658</c:v>
                </c:pt>
                <c:pt idx="1">
                  <c:v>75.581999999999994</c:v>
                </c:pt>
                <c:pt idx="2">
                  <c:v>75.878399999999758</c:v>
                </c:pt>
                <c:pt idx="3">
                  <c:v>75.680799999999948</c:v>
                </c:pt>
                <c:pt idx="4">
                  <c:v>74.7916000000005</c:v>
                </c:pt>
                <c:pt idx="5">
                  <c:v>76.174799999999948</c:v>
                </c:pt>
                <c:pt idx="6">
                  <c:v>77.063999999999993</c:v>
                </c:pt>
                <c:pt idx="7">
                  <c:v>76.767600000000456</c:v>
                </c:pt>
                <c:pt idx="8">
                  <c:v>77.459200000000024</c:v>
                </c:pt>
                <c:pt idx="9">
                  <c:v>77.656799999999919</c:v>
                </c:pt>
                <c:pt idx="10">
                  <c:v>77.755600000000001</c:v>
                </c:pt>
                <c:pt idx="11">
                  <c:v>77.755600000000001</c:v>
                </c:pt>
                <c:pt idx="12">
                  <c:v>77.261600000000456</c:v>
                </c:pt>
                <c:pt idx="13">
                  <c:v>76.668799999999948</c:v>
                </c:pt>
                <c:pt idx="14">
                  <c:v>76.668799999999948</c:v>
                </c:pt>
                <c:pt idx="15">
                  <c:v>75.680799999999948</c:v>
                </c:pt>
                <c:pt idx="16">
                  <c:v>75.285600000000002</c:v>
                </c:pt>
                <c:pt idx="17">
                  <c:v>75.384399999999999</c:v>
                </c:pt>
                <c:pt idx="18">
                  <c:v>74.692799999999949</c:v>
                </c:pt>
                <c:pt idx="19">
                  <c:v>74.989200000000025</c:v>
                </c:pt>
                <c:pt idx="20">
                  <c:v>75.285600000000002</c:v>
                </c:pt>
                <c:pt idx="21">
                  <c:v>74.198799999999949</c:v>
                </c:pt>
                <c:pt idx="22">
                  <c:v>74.7916000000005</c:v>
                </c:pt>
                <c:pt idx="23">
                  <c:v>74.198799999999949</c:v>
                </c:pt>
                <c:pt idx="24">
                  <c:v>74.3964</c:v>
                </c:pt>
                <c:pt idx="25">
                  <c:v>74.198799999999949</c:v>
                </c:pt>
                <c:pt idx="26">
                  <c:v>74.692799999999949</c:v>
                </c:pt>
                <c:pt idx="27">
                  <c:v>74.8904</c:v>
                </c:pt>
                <c:pt idx="28">
                  <c:v>75.087999999999994</c:v>
                </c:pt>
                <c:pt idx="29">
                  <c:v>75.680799999999948</c:v>
                </c:pt>
                <c:pt idx="30">
                  <c:v>75.779600000000002</c:v>
                </c:pt>
                <c:pt idx="31">
                  <c:v>77.360399999999998</c:v>
                </c:pt>
                <c:pt idx="32">
                  <c:v>77.755600000000001</c:v>
                </c:pt>
                <c:pt idx="33">
                  <c:v>78.051999999999992</c:v>
                </c:pt>
                <c:pt idx="34">
                  <c:v>78.545999999999992</c:v>
                </c:pt>
                <c:pt idx="35">
                  <c:v>79.138799999999989</c:v>
                </c:pt>
                <c:pt idx="36">
                  <c:v>79.632799999999989</c:v>
                </c:pt>
                <c:pt idx="37">
                  <c:v>80.818399999999983</c:v>
                </c:pt>
                <c:pt idx="38">
                  <c:v>81.213600000000127</c:v>
                </c:pt>
                <c:pt idx="39">
                  <c:v>80.917200000000605</c:v>
                </c:pt>
                <c:pt idx="40">
                  <c:v>81.707600000000127</c:v>
                </c:pt>
                <c:pt idx="41">
                  <c:v>81.707600000000127</c:v>
                </c:pt>
                <c:pt idx="42">
                  <c:v>82.102799999999988</c:v>
                </c:pt>
                <c:pt idx="43">
                  <c:v>82.201600000000127</c:v>
                </c:pt>
                <c:pt idx="44">
                  <c:v>81.905200000000022</c:v>
                </c:pt>
                <c:pt idx="45">
                  <c:v>82.992000000000004</c:v>
                </c:pt>
                <c:pt idx="46">
                  <c:v>83.090799999999987</c:v>
                </c:pt>
                <c:pt idx="47">
                  <c:v>83.189599999999999</c:v>
                </c:pt>
                <c:pt idx="48" formatCode="0.0_ ;[Red]\-0.0\ ">
                  <c:v>83.5</c:v>
                </c:pt>
                <c:pt idx="49" formatCode="0.0_ ;[Red]\-0.0\ ">
                  <c:v>83.1</c:v>
                </c:pt>
                <c:pt idx="50" formatCode="0.0_ ;[Red]\-0.0\ ">
                  <c:v>83.3</c:v>
                </c:pt>
                <c:pt idx="51" formatCode="0.0_ ;[Red]\-0.0\ ">
                  <c:v>84</c:v>
                </c:pt>
                <c:pt idx="52" formatCode="0.0_ ;[Red]\-0.0\ ">
                  <c:v>84.2</c:v>
                </c:pt>
                <c:pt idx="53" formatCode="0.0_ ;[Red]\-0.0\ ">
                  <c:v>83.7</c:v>
                </c:pt>
                <c:pt idx="54" formatCode="0.0_ ;[Red]\-0.0\ ">
                  <c:v>84.3</c:v>
                </c:pt>
                <c:pt idx="55" formatCode="0.0_ ;[Red]\-0.0\ ">
                  <c:v>83.8</c:v>
                </c:pt>
                <c:pt idx="56" formatCode="0.0_ ;[Red]\-0.0\ ">
                  <c:v>83.5</c:v>
                </c:pt>
                <c:pt idx="57" formatCode="0.0_ ;[Red]\-0.0\ ">
                  <c:v>83.6</c:v>
                </c:pt>
                <c:pt idx="58" formatCode="0.0_ ;[Red]\-0.0\ ">
                  <c:v>83.4</c:v>
                </c:pt>
                <c:pt idx="59" formatCode="0.0_ ;[Red]\-0.0\ ">
                  <c:v>83</c:v>
                </c:pt>
                <c:pt idx="60" formatCode="0.0_ ;[Red]\-0.0\ ">
                  <c:v>82.9</c:v>
                </c:pt>
                <c:pt idx="61" formatCode="0.0_ ;[Red]\-0.0\ ">
                  <c:v>82.8</c:v>
                </c:pt>
                <c:pt idx="62" formatCode="0.0_ ;[Red]\-0.0\ ">
                  <c:v>82.1</c:v>
                </c:pt>
                <c:pt idx="63" formatCode="0.0_ ;[Red]\-0.0\ ">
                  <c:v>82.2</c:v>
                </c:pt>
                <c:pt idx="64" formatCode="0.0_ ;[Red]\-0.0\ ">
                  <c:v>81.5</c:v>
                </c:pt>
                <c:pt idx="65" formatCode="0.0_ ;[Red]\-0.0\ ">
                  <c:v>81.599999999999994</c:v>
                </c:pt>
                <c:pt idx="66" formatCode="0.0_ ;[Red]\-0.0\ ">
                  <c:v>80.7</c:v>
                </c:pt>
                <c:pt idx="67" formatCode="0.0_ ;[Red]\-0.0\ ">
                  <c:v>80.2</c:v>
                </c:pt>
                <c:pt idx="68" formatCode="0.0_ ;[Red]\-0.0\ ">
                  <c:v>81.099999999999994</c:v>
                </c:pt>
                <c:pt idx="69" formatCode="0.0_ ;[Red]\-0.0\ ">
                  <c:v>80.8</c:v>
                </c:pt>
                <c:pt idx="70" formatCode="0.0_ ;[Red]\-0.0\ ">
                  <c:v>80.400000000000006</c:v>
                </c:pt>
                <c:pt idx="71" formatCode="0.0_ ;[Red]\-0.0\ ">
                  <c:v>81</c:v>
                </c:pt>
                <c:pt idx="72" formatCode="0.0_ ;[Red]\-0.0\ ">
                  <c:v>81.3</c:v>
                </c:pt>
                <c:pt idx="73" formatCode="0.0_ ;[Red]\-0.0\ ">
                  <c:v>81.400000000000006</c:v>
                </c:pt>
                <c:pt idx="74" formatCode="0.0_ ;[Red]\-0.0\ ">
                  <c:v>82.3</c:v>
                </c:pt>
                <c:pt idx="75" formatCode="0.0_ ;[Red]\-0.0\ ">
                  <c:v>82.4</c:v>
                </c:pt>
                <c:pt idx="76" formatCode="0.0_ ;[Red]\-0.0\ ">
                  <c:v>82.9</c:v>
                </c:pt>
                <c:pt idx="77" formatCode="0.0_ ;[Red]\-0.0\ ">
                  <c:v>84.6</c:v>
                </c:pt>
                <c:pt idx="78" formatCode="0.0_ ;[Red]\-0.0\ ">
                  <c:v>85.6</c:v>
                </c:pt>
                <c:pt idx="79" formatCode="0.0_ ;[Red]\-0.0\ ">
                  <c:v>86.3</c:v>
                </c:pt>
                <c:pt idx="80" formatCode="0.0_ ;[Red]\-0.0\ ">
                  <c:v>87.6</c:v>
                </c:pt>
                <c:pt idx="81" formatCode="0.0_ ;[Red]\-0.0\ ">
                  <c:v>88.6</c:v>
                </c:pt>
                <c:pt idx="82" formatCode="0.0_ ;[Red]\-0.0\ ">
                  <c:v>89.3</c:v>
                </c:pt>
                <c:pt idx="83" formatCode="0.0_ ;[Red]\-0.0\ ">
                  <c:v>90.2</c:v>
                </c:pt>
                <c:pt idx="84" formatCode="0.0_ ;[Red]\-0.0\ ">
                  <c:v>91</c:v>
                </c:pt>
                <c:pt idx="85" formatCode="0.0_ ;[Red]\-0.0\ ">
                  <c:v>93.2</c:v>
                </c:pt>
                <c:pt idx="86" formatCode="0.0_ ;[Red]\-0.0\ ">
                  <c:v>92.2</c:v>
                </c:pt>
                <c:pt idx="87" formatCode="0.0_ ;[Red]\-0.0\ ">
                  <c:v>93.8</c:v>
                </c:pt>
                <c:pt idx="88" formatCode="0.0_ ;[Red]\-0.0\ ">
                  <c:v>93.4</c:v>
                </c:pt>
                <c:pt idx="89" formatCode="0.0_ ;[Red]\-0.0\ ">
                  <c:v>94.2</c:v>
                </c:pt>
                <c:pt idx="90" formatCode="0.0_ ;[Red]\-0.0\ ">
                  <c:v>95.1</c:v>
                </c:pt>
                <c:pt idx="91" formatCode="0.0_ ;[Red]\-0.0\ ">
                  <c:v>95.7</c:v>
                </c:pt>
                <c:pt idx="92" formatCode="0.0_ ;[Red]\-0.0\ ">
                  <c:v>96.4</c:v>
                </c:pt>
                <c:pt idx="93" formatCode="0.0_ ;[Red]\-0.0\ ">
                  <c:v>96.5</c:v>
                </c:pt>
                <c:pt idx="94" formatCode="0.0_ ;[Red]\-0.0\ ">
                  <c:v>97.8</c:v>
                </c:pt>
                <c:pt idx="95" formatCode="0.0_ ;[Red]\-0.0\ ">
                  <c:v>98.2</c:v>
                </c:pt>
                <c:pt idx="96" formatCode="0.0_ ;[Red]\-0.0\ ">
                  <c:v>98.6</c:v>
                </c:pt>
                <c:pt idx="97" formatCode="0.0_ ;[Red]\-0.0\ ">
                  <c:v>98.6</c:v>
                </c:pt>
                <c:pt idx="98" formatCode="0.0_ ;[Red]\-0.0\ ">
                  <c:v>102.2</c:v>
                </c:pt>
                <c:pt idx="99" formatCode="0.0_ ;[Red]\-0.0\ ">
                  <c:v>100</c:v>
                </c:pt>
                <c:pt idx="100" formatCode="0.0_ ;[Red]\-0.0\ ">
                  <c:v>99.6</c:v>
                </c:pt>
                <c:pt idx="101" formatCode="0.0_ ;[Red]\-0.0\ ">
                  <c:v>100.1</c:v>
                </c:pt>
                <c:pt idx="102" formatCode="0.0_ ;[Red]\-0.0\ ">
                  <c:v>99.7</c:v>
                </c:pt>
                <c:pt idx="103" formatCode="0.0_ ;[Red]\-0.0\ ">
                  <c:v>100.9</c:v>
                </c:pt>
                <c:pt idx="104" formatCode="0.0_ ;[Red]\-0.0\ ">
                  <c:v>101.1</c:v>
                </c:pt>
                <c:pt idx="105" formatCode="0.0_ ;[Red]\-0.0\ ">
                  <c:v>100.7</c:v>
                </c:pt>
                <c:pt idx="106" formatCode="0.0_ ;[Red]\-0.0\ ">
                  <c:v>101.7</c:v>
                </c:pt>
                <c:pt idx="107" formatCode="0.0_ ;[Red]\-0.0\ ">
                  <c:v>102.3</c:v>
                </c:pt>
                <c:pt idx="108" formatCode="0.0_ ;[Red]\-0.0\ ">
                  <c:v>102.1</c:v>
                </c:pt>
                <c:pt idx="109" formatCode="0.0_ ;[Red]\-0.0\ ">
                  <c:v>102.2</c:v>
                </c:pt>
                <c:pt idx="110" formatCode="0.0_ ;[Red]\-0.0\ ">
                  <c:v>102.4</c:v>
                </c:pt>
                <c:pt idx="111" formatCode="0.0_ ;[Red]\-0.0\ ">
                  <c:v>103</c:v>
                </c:pt>
                <c:pt idx="112" formatCode="0.0_ ;[Red]\-0.0\ ">
                  <c:v>104.2</c:v>
                </c:pt>
                <c:pt idx="113" formatCode="0.0_ ;[Red]\-0.0\ ">
                  <c:v>105</c:v>
                </c:pt>
                <c:pt idx="114" formatCode="0.0_ ;[Red]\-0.0\ ">
                  <c:v>105.4</c:v>
                </c:pt>
                <c:pt idx="115" formatCode="0.0_ ;[Red]\-0.0\ ">
                  <c:v>105.3</c:v>
                </c:pt>
                <c:pt idx="116" formatCode="0.0_ ;[Red]\-0.0\ ">
                  <c:v>104.9</c:v>
                </c:pt>
                <c:pt idx="117" formatCode="0.0_ ;[Red]\-0.0\ ">
                  <c:v>106.1</c:v>
                </c:pt>
                <c:pt idx="118" formatCode="0.0_ ;[Red]\-0.0\ ">
                  <c:v>105.3</c:v>
                </c:pt>
                <c:pt idx="119" formatCode="0.0_ ;[Red]\-0.0\ ">
                  <c:v>105.5</c:v>
                </c:pt>
                <c:pt idx="120" formatCode="0.0_ ;[Red]\-0.0\ ">
                  <c:v>105.4</c:v>
                </c:pt>
                <c:pt idx="121" formatCode="0.0_ ;[Red]\-0.0\ ">
                  <c:v>105.2</c:v>
                </c:pt>
                <c:pt idx="122" formatCode="0.0_ ;[Red]\-0.0\ ">
                  <c:v>104.2</c:v>
                </c:pt>
                <c:pt idx="123" formatCode="0.0_ ;[Red]\-0.0\ ">
                  <c:v>103.9</c:v>
                </c:pt>
                <c:pt idx="124" formatCode="0.0_ ;[Red]\-0.0\ ">
                  <c:v>104.3</c:v>
                </c:pt>
                <c:pt idx="125" formatCode="0.0_ ;[Red]\-0.0\ ">
                  <c:v>102.6</c:v>
                </c:pt>
                <c:pt idx="126" formatCode="0.0_ ;[Red]\-0.0\ ">
                  <c:v>103.5</c:v>
                </c:pt>
                <c:pt idx="127" formatCode="0.0_ ;[Red]\-0.0\ ">
                  <c:v>101.8</c:v>
                </c:pt>
                <c:pt idx="128" formatCode="0.0_ ;[Red]\-0.0\ ">
                  <c:v>101</c:v>
                </c:pt>
                <c:pt idx="129" formatCode="0.0_ ;[Red]\-0.0\ ">
                  <c:v>100.2</c:v>
                </c:pt>
                <c:pt idx="130" formatCode="0.0_ ;[Red]\-0.0\ ">
                  <c:v>100.3</c:v>
                </c:pt>
                <c:pt idx="131" formatCode="0.0_ ;[Red]\-0.0\ ">
                  <c:v>98.2</c:v>
                </c:pt>
                <c:pt idx="132" formatCode="0.0_ ;[Red]\-0.0\ ">
                  <c:v>97</c:v>
                </c:pt>
                <c:pt idx="133" formatCode="0.0_ ;[Red]\-0.0\ ">
                  <c:v>96.2</c:v>
                </c:pt>
                <c:pt idx="134" formatCode="0.0_ ;[Red]\-0.0\ ">
                  <c:v>94.4</c:v>
                </c:pt>
                <c:pt idx="135" formatCode="0.0_ ;[Red]\-0.0\ ">
                  <c:v>93.3</c:v>
                </c:pt>
                <c:pt idx="136" formatCode="0.0_ ;[Red]\-0.0\ ">
                  <c:v>91.5</c:v>
                </c:pt>
                <c:pt idx="137" formatCode="0.0_ ;[Red]\-0.0\ ">
                  <c:v>91.5</c:v>
                </c:pt>
                <c:pt idx="138" formatCode="0.0_ ;[Red]\-0.0\ ">
                  <c:v>90.8</c:v>
                </c:pt>
                <c:pt idx="139" formatCode="0.0_ ;[Red]\-0.0\ ">
                  <c:v>88.7</c:v>
                </c:pt>
                <c:pt idx="140" formatCode="0.0_ ;[Red]\-0.0\ ">
                  <c:v>90.1</c:v>
                </c:pt>
                <c:pt idx="141" formatCode="0.0_ ;[Red]\-0.0\ ">
                  <c:v>87.7</c:v>
                </c:pt>
                <c:pt idx="142" formatCode="0.0_ ;[Red]\-0.0\ ">
                  <c:v>86.2</c:v>
                </c:pt>
                <c:pt idx="143" formatCode="0.0_ ;[Red]\-0.0\ ">
                  <c:v>85.5</c:v>
                </c:pt>
                <c:pt idx="144" formatCode="0.0_ ;[Red]\-0.0\ ">
                  <c:v>86.4</c:v>
                </c:pt>
                <c:pt idx="145" formatCode="0.0_ ;[Red]\-0.0\ ">
                  <c:v>86.3</c:v>
                </c:pt>
                <c:pt idx="146" formatCode="0.0_ ;[Red]\-0.0\ ">
                  <c:v>85.5</c:v>
                </c:pt>
                <c:pt idx="147" formatCode="0.0_ ;[Red]\-0.0\ ">
                  <c:v>84.9</c:v>
                </c:pt>
                <c:pt idx="148" formatCode="0.0_ ;[Red]\-0.0\ ">
                  <c:v>84.7</c:v>
                </c:pt>
                <c:pt idx="149" formatCode="0.0_ ;[Red]\-0.0\ ">
                  <c:v>83.7</c:v>
                </c:pt>
                <c:pt idx="150" formatCode="0.0_ ;[Red]\-0.0\ ">
                  <c:v>83.1</c:v>
                </c:pt>
                <c:pt idx="151" formatCode="0.0_ ;[Red]\-0.0\ ">
                  <c:v>82.7</c:v>
                </c:pt>
                <c:pt idx="152" formatCode="0.0_ ;[Red]\-0.0\ ">
                  <c:v>82.8</c:v>
                </c:pt>
                <c:pt idx="153" formatCode="0.0_ ;[Red]\-0.0\ ">
                  <c:v>81.7</c:v>
                </c:pt>
                <c:pt idx="154" formatCode="0.0_ ;[Red]\-0.0\ ">
                  <c:v>81.3</c:v>
                </c:pt>
                <c:pt idx="155" formatCode="0.0_ ;[Red]\-0.0\ ">
                  <c:v>80.8</c:v>
                </c:pt>
                <c:pt idx="156" formatCode="0.0_ ;[Red]\-0.0\ ">
                  <c:v>81.099999999999994</c:v>
                </c:pt>
                <c:pt idx="157" formatCode="0.0_ ;[Red]\-0.0\ ">
                  <c:v>81.2</c:v>
                </c:pt>
                <c:pt idx="158" formatCode="0.0_ ;[Red]\-0.0\ ">
                  <c:v>82.4</c:v>
                </c:pt>
                <c:pt idx="159" formatCode="0.0_ ;[Red]\-0.0\ ">
                  <c:v>82.7</c:v>
                </c:pt>
                <c:pt idx="160" formatCode="0.0_ ;[Red]\-0.0\ ">
                  <c:v>82.9</c:v>
                </c:pt>
                <c:pt idx="161" formatCode="0.0_ ;[Red]\-0.0\ ">
                  <c:v>84.1</c:v>
                </c:pt>
                <c:pt idx="162" formatCode="0.0_ ;[Red]\-0.0\ ">
                  <c:v>85.1</c:v>
                </c:pt>
                <c:pt idx="163" formatCode="0.0_ ;[Red]\-0.0\ ">
                  <c:v>85.6</c:v>
                </c:pt>
                <c:pt idx="164" formatCode="0.0_ ;[Red]\-0.0\ ">
                  <c:v>85.3</c:v>
                </c:pt>
                <c:pt idx="165" formatCode="0.0_ ;[Red]\-0.0\ ">
                  <c:v>86.1</c:v>
                </c:pt>
                <c:pt idx="166" formatCode="0.0_ ;[Red]\-0.0\ ">
                  <c:v>86.8</c:v>
                </c:pt>
                <c:pt idx="167" formatCode="0.0_ ;[Red]\-0.0\ ">
                  <c:v>87.3</c:v>
                </c:pt>
                <c:pt idx="168" formatCode="0.0_ ;[Red]\-0.0\ ">
                  <c:v>85.8</c:v>
                </c:pt>
                <c:pt idx="169" formatCode="0.0_ ;[Red]\-0.0\ ">
                  <c:v>87.1</c:v>
                </c:pt>
                <c:pt idx="170" formatCode="0.0_ ;[Red]\-0.0\ ">
                  <c:v>87.6</c:v>
                </c:pt>
                <c:pt idx="171" formatCode="0.0_ ;[Red]\-0.0\ ">
                  <c:v>88.1</c:v>
                </c:pt>
                <c:pt idx="172" formatCode="0.0_ ;[Red]\-0.0\ ">
                  <c:v>87.1</c:v>
                </c:pt>
                <c:pt idx="173" formatCode="0.0_ ;[Red]\-0.0\ ">
                  <c:v>86.8</c:v>
                </c:pt>
                <c:pt idx="174" formatCode="0.0_ ;[Red]\-0.0\ ">
                  <c:v>86</c:v>
                </c:pt>
                <c:pt idx="175" formatCode="0.0_ ;[Red]\-0.0\ ">
                  <c:v>87.5</c:v>
                </c:pt>
                <c:pt idx="176" formatCode="0.0_ ;[Red]\-0.0\ ">
                  <c:v>87.1</c:v>
                </c:pt>
                <c:pt idx="177" formatCode="0.0_ ;[Red]\-0.0\ ">
                  <c:v>87.4</c:v>
                </c:pt>
                <c:pt idx="178" formatCode="0.0_ ;[Red]\-0.0\ ">
                  <c:v>88.1</c:v>
                </c:pt>
                <c:pt idx="179" formatCode="0.0_ ;[Red]\-0.0\ ">
                  <c:v>89.2</c:v>
                </c:pt>
                <c:pt idx="180" formatCode="0.0_ ;[Red]\-0.0\ ">
                  <c:v>88.7</c:v>
                </c:pt>
                <c:pt idx="181" formatCode="0.0_ ;[Red]\-0.0\ ">
                  <c:v>89.7</c:v>
                </c:pt>
                <c:pt idx="182" formatCode="0.0_ ;[Red]\-0.0\ ">
                  <c:v>89.9</c:v>
                </c:pt>
                <c:pt idx="183" formatCode="0.0_ ;[Red]\-0.0\ ">
                  <c:v>90.4</c:v>
                </c:pt>
                <c:pt idx="184" formatCode="0.0_ ;[Red]\-0.0\ ">
                  <c:v>91</c:v>
                </c:pt>
                <c:pt idx="185" formatCode="0.0_ ;[Red]\-0.0\ ">
                  <c:v>91.3</c:v>
                </c:pt>
                <c:pt idx="186" formatCode="0.0_ ;[Red]\-0.0\ ">
                  <c:v>92</c:v>
                </c:pt>
                <c:pt idx="187" formatCode="0.0_ ;[Red]\-0.0\ ">
                  <c:v>92</c:v>
                </c:pt>
                <c:pt idx="188" formatCode="0.0_ ;[Red]\-0.0\ ">
                  <c:v>92.5</c:v>
                </c:pt>
                <c:pt idx="189" formatCode="0.0_ ;[Red]\-0.0\ ">
                  <c:v>93.7</c:v>
                </c:pt>
                <c:pt idx="190" formatCode="0.0_ ;[Red]\-0.0\ ">
                  <c:v>94.5</c:v>
                </c:pt>
                <c:pt idx="191" formatCode="0.0_ ;[Red]\-0.0\ ">
                  <c:v>94.8</c:v>
                </c:pt>
                <c:pt idx="192" formatCode="0.0_ ;[Red]\-0.0\ ">
                  <c:v>96</c:v>
                </c:pt>
                <c:pt idx="193" formatCode="0.0_ ;[Red]\-0.0\ ">
                  <c:v>96.1</c:v>
                </c:pt>
                <c:pt idx="194" formatCode="0.0_ ;[Red]\-0.0\ ">
                  <c:v>97.3</c:v>
                </c:pt>
                <c:pt idx="195" formatCode="0.0_ ;[Red]\-0.0\ ">
                  <c:v>95.2</c:v>
                </c:pt>
                <c:pt idx="196" formatCode="0.0_ ;[Red]\-0.0\ ">
                  <c:v>96.7</c:v>
                </c:pt>
                <c:pt idx="197" formatCode="0.0_ ;[Red]\-0.0\ ">
                  <c:v>96.7</c:v>
                </c:pt>
                <c:pt idx="198" formatCode="0.0_ ;[Red]\-0.0\ ">
                  <c:v>96.5</c:v>
                </c:pt>
                <c:pt idx="199" formatCode="0.0_ ;[Red]\-0.0\ ">
                  <c:v>96.1</c:v>
                </c:pt>
                <c:pt idx="200" formatCode="0.0_ ;[Red]\-0.0\ ">
                  <c:v>95.2</c:v>
                </c:pt>
                <c:pt idx="201" formatCode="0.0_ ;[Red]\-0.0\ ">
                  <c:v>94.6</c:v>
                </c:pt>
                <c:pt idx="202" formatCode="0.0_ ;[Red]\-0.0\ ">
                  <c:v>93</c:v>
                </c:pt>
                <c:pt idx="203" formatCode="0.0_ ;[Red]\-0.0\ ">
                  <c:v>92.3</c:v>
                </c:pt>
                <c:pt idx="204" formatCode="0.0_ ;[Red]\-0.0\ ">
                  <c:v>92.4</c:v>
                </c:pt>
                <c:pt idx="205" formatCode="0.0_ ;[Red]\-0.0\ ">
                  <c:v>90.2</c:v>
                </c:pt>
                <c:pt idx="206" formatCode="0.0_ ;[Red]\-0.0\ ">
                  <c:v>87.7</c:v>
                </c:pt>
                <c:pt idx="207" formatCode="0.0_ ;[Red]\-0.0\ ">
                  <c:v>88.1</c:v>
                </c:pt>
                <c:pt idx="208" formatCode="0.0_ ;[Red]\-0.0\ ">
                  <c:v>87.3</c:v>
                </c:pt>
                <c:pt idx="209" formatCode="0.0_ ;[Red]\-0.0\ ">
                  <c:v>86.3</c:v>
                </c:pt>
                <c:pt idx="210" formatCode="0.0_ ;[Red]\-0.0\ ">
                  <c:v>86.5</c:v>
                </c:pt>
                <c:pt idx="211" formatCode="0.0_ ;[Red]\-0.0\ ">
                  <c:v>85.4</c:v>
                </c:pt>
                <c:pt idx="212" formatCode="0.0_ ;[Red]\-0.0\ ">
                  <c:v>86.3</c:v>
                </c:pt>
                <c:pt idx="213" formatCode="0.0_ ;[Red]\-0.0\ ">
                  <c:v>85.6</c:v>
                </c:pt>
                <c:pt idx="214" formatCode="0.0_ ;[Red]\-0.0\ ">
                  <c:v>85.2</c:v>
                </c:pt>
                <c:pt idx="215" formatCode="0.0_ ;[Red]\-0.0\ ">
                  <c:v>85</c:v>
                </c:pt>
                <c:pt idx="216" formatCode="0.0_ ;[Red]\-0.0\ ">
                  <c:v>85.5</c:v>
                </c:pt>
                <c:pt idx="217" formatCode="0.0_ ;[Red]\-0.0\ ">
                  <c:v>85.5</c:v>
                </c:pt>
                <c:pt idx="218" formatCode="0.0_ ;[Red]\-0.0\ ">
                  <c:v>86.3</c:v>
                </c:pt>
                <c:pt idx="219" formatCode="0.0_ ;[Red]\-0.0\ ">
                  <c:v>86</c:v>
                </c:pt>
                <c:pt idx="220" formatCode="0.0_ ;[Red]\-0.0\ ">
                  <c:v>86.5</c:v>
                </c:pt>
                <c:pt idx="221" formatCode="0.0_ ;[Red]\-0.0\ ">
                  <c:v>86.5</c:v>
                </c:pt>
                <c:pt idx="222" formatCode="0.0_ ;[Red]\-0.0\ ">
                  <c:v>87.1</c:v>
                </c:pt>
                <c:pt idx="223" formatCode="0.0_ ;[Red]\-0.0\ ">
                  <c:v>88.2</c:v>
                </c:pt>
                <c:pt idx="224" formatCode="0.0_ ;[Red]\-0.0\ ">
                  <c:v>89.2</c:v>
                </c:pt>
                <c:pt idx="225" formatCode="0.0_ ;[Red]\-0.0\ ">
                  <c:v>89.3</c:v>
                </c:pt>
                <c:pt idx="226" formatCode="0.0_ ;[Red]\-0.0\ ">
                  <c:v>89.9</c:v>
                </c:pt>
                <c:pt idx="227" formatCode="0.0_ ;[Red]\-0.0\ ">
                  <c:v>90</c:v>
                </c:pt>
                <c:pt idx="228" formatCode="0.0_ ;[Red]\-0.0\ ">
                  <c:v>90.1</c:v>
                </c:pt>
                <c:pt idx="229" formatCode="0.0_ ;[Red]\-0.0\ ">
                  <c:v>91</c:v>
                </c:pt>
                <c:pt idx="230" formatCode="0.0_ ;[Red]\-0.0\ ">
                  <c:v>91.7</c:v>
                </c:pt>
                <c:pt idx="231" formatCode="0.0_ ;[Red]\-0.0\ ">
                  <c:v>92.8</c:v>
                </c:pt>
                <c:pt idx="232" formatCode="0.0_ ;[Red]\-0.0\ ">
                  <c:v>92.9</c:v>
                </c:pt>
                <c:pt idx="233" formatCode="0.0_ ;[Red]\-0.0\ ">
                  <c:v>94.1</c:v>
                </c:pt>
                <c:pt idx="234" formatCode="0.0_ ;[Red]\-0.0\ ">
                  <c:v>94.1</c:v>
                </c:pt>
                <c:pt idx="235" formatCode="0.0_ ;[Red]\-0.0\ ">
                  <c:v>95.4</c:v>
                </c:pt>
                <c:pt idx="236" formatCode="0.0_ ;[Red]\-0.0\ ">
                  <c:v>94.5</c:v>
                </c:pt>
                <c:pt idx="237" formatCode="0.0_ ;[Red]\-0.0\ ">
                  <c:v>95.3</c:v>
                </c:pt>
                <c:pt idx="238" formatCode="0.0_ ;[Red]\-0.0\ ">
                  <c:v>95.7</c:v>
                </c:pt>
                <c:pt idx="239" formatCode="0.0_ ;[Red]\-0.0\ ">
                  <c:v>96.4</c:v>
                </c:pt>
                <c:pt idx="240" formatCode="0.0_ ;[Red]\-0.0\ ">
                  <c:v>94.4</c:v>
                </c:pt>
                <c:pt idx="241" formatCode="0.0_ ;[Red]\-0.0\ ">
                  <c:v>93.9</c:v>
                </c:pt>
                <c:pt idx="242" formatCode="0.0_ ;[Red]\-0.0\ ">
                  <c:v>92.7</c:v>
                </c:pt>
                <c:pt idx="243" formatCode="0.0_ ;[Red]\-0.0\ ">
                  <c:v>91.7</c:v>
                </c:pt>
                <c:pt idx="244" formatCode="0.0_ ;[Red]\-0.0\ ">
                  <c:v>90.6</c:v>
                </c:pt>
                <c:pt idx="245" formatCode="0.0_ ;[Red]\-0.0\ ">
                  <c:v>90.2</c:v>
                </c:pt>
                <c:pt idx="246" formatCode="0.0_ ;[Red]\-0.0\ ">
                  <c:v>89</c:v>
                </c:pt>
                <c:pt idx="247" formatCode="0.0_ ;[Red]\-0.0\ ">
                  <c:v>87.4</c:v>
                </c:pt>
                <c:pt idx="248" formatCode="0.0_ ;[Red]\-0.0\ ">
                  <c:v>85.9</c:v>
                </c:pt>
                <c:pt idx="249" formatCode="0.0_ ;[Red]\-0.0\ ">
                  <c:v>85.4</c:v>
                </c:pt>
                <c:pt idx="250" formatCode="0.0_ ;[Red]\-0.0\ ">
                  <c:v>84.5</c:v>
                </c:pt>
                <c:pt idx="251" formatCode="0.0_ ;[Red]\-0.0\ ">
                  <c:v>84.5</c:v>
                </c:pt>
                <c:pt idx="252" formatCode="0.0_ ;[Red]\-0.0\ ">
                  <c:v>84.5</c:v>
                </c:pt>
                <c:pt idx="253" formatCode="0.0_ ;[Red]\-0.0\ ">
                  <c:v>85.2</c:v>
                </c:pt>
                <c:pt idx="254" formatCode="0.0_ ;[Red]\-0.0\ ">
                  <c:v>85.9</c:v>
                </c:pt>
                <c:pt idx="255" formatCode="0.0_ ;[Red]\-0.0\ ">
                  <c:v>86.6</c:v>
                </c:pt>
                <c:pt idx="256" formatCode="0.0_ ;[Red]\-0.0\ ">
                  <c:v>89</c:v>
                </c:pt>
                <c:pt idx="257" formatCode="0.0_ ;[Red]\-0.0\ ">
                  <c:v>88</c:v>
                </c:pt>
                <c:pt idx="258" formatCode="0.0_ ;[Red]\-0.0\ ">
                  <c:v>88.4</c:v>
                </c:pt>
                <c:pt idx="259" formatCode="0.0_ ;[Red]\-0.0\ ">
                  <c:v>89.5</c:v>
                </c:pt>
                <c:pt idx="260" formatCode="0.0_ ;[Red]\-0.0\ ">
                  <c:v>89.8</c:v>
                </c:pt>
                <c:pt idx="261" formatCode="0.0_ ;[Red]\-0.0\ ">
                  <c:v>90</c:v>
                </c:pt>
                <c:pt idx="262" formatCode="0.0_ ;[Red]\-0.0\ ">
                  <c:v>90.4</c:v>
                </c:pt>
                <c:pt idx="263" formatCode="0.0_ ;[Red]\-0.0\ ">
                  <c:v>89.9</c:v>
                </c:pt>
                <c:pt idx="264" formatCode="0.0_ ;[Red]\-0.0\ ">
                  <c:v>90.7</c:v>
                </c:pt>
                <c:pt idx="265" formatCode="0.0_ ;[Red]\-0.0\ ">
                  <c:v>91.3</c:v>
                </c:pt>
                <c:pt idx="266" formatCode="0.0_ ;[Red]\-0.0\ ">
                  <c:v>91.3</c:v>
                </c:pt>
                <c:pt idx="267" formatCode="0.0_ ;[Red]\-0.0\ ">
                  <c:v>90.4</c:v>
                </c:pt>
                <c:pt idx="268" formatCode="0.0_ ;[Red]\-0.0\ ">
                  <c:v>91.2</c:v>
                </c:pt>
                <c:pt idx="269" formatCode="0.0_ ;[Red]\-0.0\ ">
                  <c:v>90.9</c:v>
                </c:pt>
                <c:pt idx="270" formatCode="0.0_ ;[Red]\-0.0\ ">
                  <c:v>90.9</c:v>
                </c:pt>
                <c:pt idx="271" formatCode="0.0_ ;[Red]\-0.0\ ">
                  <c:v>91.5</c:v>
                </c:pt>
                <c:pt idx="272" formatCode="0.0_ ;[Red]\-0.0\ ">
                  <c:v>93.2</c:v>
                </c:pt>
                <c:pt idx="273" formatCode="0.0_ ;[Red]\-0.0\ ">
                  <c:v>94.7</c:v>
                </c:pt>
                <c:pt idx="274" formatCode="0.0_ ;[Red]\-0.0\ ">
                  <c:v>94.3</c:v>
                </c:pt>
                <c:pt idx="275" formatCode="0.0_ ;[Red]\-0.0\ ">
                  <c:v>95.6</c:v>
                </c:pt>
                <c:pt idx="276" formatCode="0.0_ ;[Red]\-0.0\ ">
                  <c:v>96.8</c:v>
                </c:pt>
                <c:pt idx="277" formatCode="0.0_ ;[Red]\-0.0\ ">
                  <c:v>96.6</c:v>
                </c:pt>
                <c:pt idx="278" formatCode="0.0_ ;[Red]\-0.0\ ">
                  <c:v>96.5</c:v>
                </c:pt>
                <c:pt idx="279" formatCode="0.0_ ;[Red]\-0.0\ ">
                  <c:v>97.4</c:v>
                </c:pt>
                <c:pt idx="280" formatCode="0.0_ ;[Red]\-0.0\ ">
                  <c:v>98</c:v>
                </c:pt>
                <c:pt idx="281" formatCode="0.0_ ;[Red]\-0.0\ ">
                  <c:v>98.5</c:v>
                </c:pt>
                <c:pt idx="282" formatCode="0.0_ ;[Red]\-0.0\ ">
                  <c:v>99.7</c:v>
                </c:pt>
                <c:pt idx="283" formatCode="0.0_ ;[Red]\-0.0\ ">
                  <c:v>98.5</c:v>
                </c:pt>
                <c:pt idx="284" formatCode="0.0_ ;[Red]\-0.0\ ">
                  <c:v>98.7</c:v>
                </c:pt>
                <c:pt idx="285" formatCode="0.0_ ;[Red]\-0.0\ ">
                  <c:v>98.2</c:v>
                </c:pt>
                <c:pt idx="286" formatCode="0.0_ ;[Red]\-0.0\ ">
                  <c:v>99.2</c:v>
                </c:pt>
                <c:pt idx="287" formatCode="0.0_ ;[Red]\-0.0\ ">
                  <c:v>98.3</c:v>
                </c:pt>
                <c:pt idx="288" formatCode="0.0_ ;[Red]\-0.0\ ">
                  <c:v>99.2</c:v>
                </c:pt>
                <c:pt idx="289" formatCode="0.0_ ;[Red]\-0.0\ ">
                  <c:v>98.7</c:v>
                </c:pt>
                <c:pt idx="290" formatCode="0.0_ ;[Red]\-0.0\ ">
                  <c:v>99</c:v>
                </c:pt>
                <c:pt idx="291" formatCode="0.0_ ;[Red]\-0.0\ ">
                  <c:v>100.5</c:v>
                </c:pt>
                <c:pt idx="292" formatCode="0.0_ ;[Red]\-0.0\ ">
                  <c:v>99.4</c:v>
                </c:pt>
                <c:pt idx="293" formatCode="0.0_ ;[Red]\-0.0\ ">
                  <c:v>100.1</c:v>
                </c:pt>
                <c:pt idx="294" formatCode="0.0_ ;[Red]\-0.0\ ">
                  <c:v>99.5</c:v>
                </c:pt>
                <c:pt idx="295" formatCode="0.0_ ;[Red]\-0.0\ ">
                  <c:v>100.1</c:v>
                </c:pt>
                <c:pt idx="296" formatCode="0.0_ ;[Red]\-0.0\ ">
                  <c:v>99.9</c:v>
                </c:pt>
                <c:pt idx="297" formatCode="0.0_ ;[Red]\-0.0\ ">
                  <c:v>100.4</c:v>
                </c:pt>
                <c:pt idx="298" formatCode="0.0_ ;[Red]\-0.0\ ">
                  <c:v>101</c:v>
                </c:pt>
                <c:pt idx="299" formatCode="0.0_ ;[Red]\-0.0\ ">
                  <c:v>102.2</c:v>
                </c:pt>
                <c:pt idx="300" formatCode="0.0_ ;[Red]\-0.0\ ">
                  <c:v>102.4</c:v>
                </c:pt>
                <c:pt idx="301" formatCode="0.0_ ;[Red]\-0.0\ ">
                  <c:v>102.4</c:v>
                </c:pt>
                <c:pt idx="302" formatCode="0.0_ ;[Red]\-0.0\ ">
                  <c:v>102.5</c:v>
                </c:pt>
                <c:pt idx="303" formatCode="0.0_ ;[Red]\-0.0\ ">
                  <c:v>103.7</c:v>
                </c:pt>
                <c:pt idx="304" formatCode="0.0_ ;[Red]\-0.0\ ">
                  <c:v>103.6</c:v>
                </c:pt>
                <c:pt idx="305" formatCode="0.0_ ;[Red]\-0.0\ ">
                  <c:v>104.1</c:v>
                </c:pt>
                <c:pt idx="306" formatCode="0.0_ ;[Red]\-0.0\ ">
                  <c:v>104.2</c:v>
                </c:pt>
                <c:pt idx="307" formatCode="0.0_ ;[Red]\-0.0\ ">
                  <c:v>104.7</c:v>
                </c:pt>
                <c:pt idx="308" formatCode="0.0_ ;[Red]\-0.0\ ">
                  <c:v>104</c:v>
                </c:pt>
                <c:pt idx="309" formatCode="0.0_ ;[Red]\-0.0\ ">
                  <c:v>104.5</c:v>
                </c:pt>
                <c:pt idx="310" formatCode="0.0_ ;[Red]\-0.0\ ">
                  <c:v>104.9</c:v>
                </c:pt>
                <c:pt idx="311" formatCode="0.0_ ;[Red]\-0.0\ ">
                  <c:v>104.9</c:v>
                </c:pt>
                <c:pt idx="312" formatCode="0.0_ ;[Red]\-0.0\ ">
                  <c:v>104.5</c:v>
                </c:pt>
                <c:pt idx="313" formatCode="0.0_ ;[Red]\-0.0\ ">
                  <c:v>104.8</c:v>
                </c:pt>
                <c:pt idx="314" formatCode="0.0_ ;[Red]\-0.0\ ">
                  <c:v>104.8</c:v>
                </c:pt>
                <c:pt idx="315" formatCode="0.0_ ;[Red]\-0.0\ ">
                  <c:v>105.1</c:v>
                </c:pt>
                <c:pt idx="316" formatCode="0.0_ ;[Red]\-0.0\ ">
                  <c:v>105.5</c:v>
                </c:pt>
                <c:pt idx="317" formatCode="0.0_ ;[Red]\-0.0\ ">
                  <c:v>105.6</c:v>
                </c:pt>
                <c:pt idx="318" formatCode="0.0_ ;[Red]\-0.0\ ">
                  <c:v>104.2</c:v>
                </c:pt>
                <c:pt idx="319" formatCode="0.0_ ;[Red]\-0.0\ ">
                  <c:v>105.4</c:v>
                </c:pt>
                <c:pt idx="320" formatCode="0.0_ ;[Red]\-0.0\ ">
                  <c:v>104.3</c:v>
                </c:pt>
                <c:pt idx="321" formatCode="0.0_ ;[Red]\-0.0\ ">
                  <c:v>104.7</c:v>
                </c:pt>
                <c:pt idx="322" formatCode="0.0_ ;[Red]\-0.0\ ">
                  <c:v>103.7</c:v>
                </c:pt>
                <c:pt idx="323" formatCode="0.0_ ;[Red]\-0.0\ ">
                  <c:v>104</c:v>
                </c:pt>
                <c:pt idx="324" formatCode="0.0_ ;[Red]\-0.0\ ">
                  <c:v>103.6</c:v>
                </c:pt>
                <c:pt idx="325" formatCode="0.0_ ;[Red]\-0.0\ ">
                  <c:v>104.5</c:v>
                </c:pt>
                <c:pt idx="326" formatCode="0.0_ ;[Red]\-0.0\ ">
                  <c:v>103.3</c:v>
                </c:pt>
                <c:pt idx="327" formatCode="0.0_ ;[Red]\-0.0\ ">
                  <c:v>102.6</c:v>
                </c:pt>
                <c:pt idx="328" formatCode="0.0_ ;[Red]\-0.0\ ">
                  <c:v>103.3</c:v>
                </c:pt>
                <c:pt idx="329" formatCode="0.0_ ;[Red]\-0.0\ ">
                  <c:v>101.9</c:v>
                </c:pt>
                <c:pt idx="330" formatCode="0.0_ ;[Red]\-0.0\ ">
                  <c:v>101.5</c:v>
                </c:pt>
                <c:pt idx="331" formatCode="0.0_ ;[Red]\-0.0\ ">
                  <c:v>98.2</c:v>
                </c:pt>
                <c:pt idx="332" formatCode="0.0_ ;[Red]\-0.0\ ">
                  <c:v>97.2</c:v>
                </c:pt>
                <c:pt idx="333" formatCode="0.0_ ;[Red]\-0.0\ ">
                  <c:v>94.6</c:v>
                </c:pt>
                <c:pt idx="334" formatCode="0.0_ ;[Red]\-0.0\ ">
                  <c:v>89.3</c:v>
                </c:pt>
                <c:pt idx="335" formatCode="0.0_ ;[Red]\-0.0\ ">
                  <c:v>83.4</c:v>
                </c:pt>
                <c:pt idx="336" formatCode="0.0_ ;[Red]\-0.0\ ">
                  <c:v>77.5</c:v>
                </c:pt>
                <c:pt idx="337" formatCode="0.0_ ;[Red]\-0.0\ ">
                  <c:v>72.3</c:v>
                </c:pt>
                <c:pt idx="338" formatCode="0.0_ ;[Red]\-0.0\ ">
                  <c:v>71.599999999999994</c:v>
                </c:pt>
                <c:pt idx="339" formatCode="0.0_ ;[Red]\-0.0\ ">
                  <c:v>73.8</c:v>
                </c:pt>
                <c:pt idx="340" formatCode="0.0_ ;[Red]\-0.0\ ">
                  <c:v>75.7</c:v>
                </c:pt>
                <c:pt idx="341" formatCode="0.0_ ;[Red]\-0.0\ ">
                  <c:v>76.8</c:v>
                </c:pt>
                <c:pt idx="342" formatCode="0.0_ ;[Red]\-0.0\ ">
                  <c:v>77.8</c:v>
                </c:pt>
                <c:pt idx="343" formatCode="0.0_ ;[Red]\-0.0\ ">
                  <c:v>79</c:v>
                </c:pt>
                <c:pt idx="344" formatCode="0.0_ ;[Red]\-0.0\ ">
                  <c:v>80.400000000000006</c:v>
                </c:pt>
                <c:pt idx="345" formatCode="0.0_ ;[Red]\-0.0\ ">
                  <c:v>82.1</c:v>
                </c:pt>
                <c:pt idx="346" formatCode="0.0_ ;[Red]\-0.0\ ">
                  <c:v>83.6</c:v>
                </c:pt>
                <c:pt idx="347" formatCode="0.0_ ;[Red]\-0.0\ ">
                  <c:v>85.3</c:v>
                </c:pt>
                <c:pt idx="348" formatCode="0.0_ ;[Red]\-0.0\ ">
                  <c:v>88.2</c:v>
                </c:pt>
                <c:pt idx="349" formatCode="0.0_ ;[Red]\-0.0\ ">
                  <c:v>89.4</c:v>
                </c:pt>
                <c:pt idx="350" formatCode="0.0_ ;[Red]\-0.0\ ">
                  <c:v>90.2</c:v>
                </c:pt>
                <c:pt idx="351" formatCode="0.0_ ;[Red]\-0.0\ ">
                  <c:v>91.1</c:v>
                </c:pt>
                <c:pt idx="352" formatCode="0.0_ ;[Red]\-0.0\ ">
                  <c:v>91.1</c:v>
                </c:pt>
                <c:pt idx="353" formatCode="0.0_ ;[Red]\-0.0\ ">
                  <c:v>91.8</c:v>
                </c:pt>
                <c:pt idx="354" formatCode="0.0_ ;[Red]\-0.0\ ">
                  <c:v>91.7</c:v>
                </c:pt>
                <c:pt idx="355" formatCode="0.0_ ;[Red]\-0.0\ ">
                  <c:v>92</c:v>
                </c:pt>
                <c:pt idx="356" formatCode="0.0_ ;[Red]\-0.0\ ">
                  <c:v>91.2</c:v>
                </c:pt>
                <c:pt idx="357" formatCode="0.0_ ;[Red]\-0.0\ ">
                  <c:v>90.5</c:v>
                </c:pt>
                <c:pt idx="358" formatCode="0.0_ ;[Red]\-0.0\ ">
                  <c:v>91.9</c:v>
                </c:pt>
                <c:pt idx="359" formatCode="0.0_ ;[Red]\-0.0\ ">
                  <c:v>92.3</c:v>
                </c:pt>
                <c:pt idx="360" formatCode="0.0_ ;[Red]\-0.0\ ">
                  <c:v>93.1</c:v>
                </c:pt>
                <c:pt idx="361" formatCode="0.0_ ;[Red]\-0.0\ ">
                  <c:v>94.3</c:v>
                </c:pt>
                <c:pt idx="362" formatCode="0.0_ ;[Red]\-0.0\ ">
                  <c:v>86.3</c:v>
                </c:pt>
                <c:pt idx="363" formatCode="0.0_ ;[Red]\-0.0\ ">
                  <c:v>86</c:v>
                </c:pt>
                <c:pt idx="364" formatCode="0.0_ ;[Red]\-0.0\ ">
                  <c:v>88.4</c:v>
                </c:pt>
                <c:pt idx="365" formatCode="0.0_ ;[Red]\-0.0\ ">
                  <c:v>90.7</c:v>
                </c:pt>
                <c:pt idx="366" formatCode="0.0_ ;[Red]\-0.0\ ">
                  <c:v>90.8</c:v>
                </c:pt>
                <c:pt idx="367" formatCode="0.0_ ;[Red]\-0.0\ ">
                  <c:v>91</c:v>
                </c:pt>
                <c:pt idx="368" formatCode="0.0_ ;[Red]\-0.0\ ">
                  <c:v>90.1</c:v>
                </c:pt>
                <c:pt idx="369" formatCode="0.0_ ;[Red]\-0.0\ ">
                  <c:v>91.4</c:v>
                </c:pt>
                <c:pt idx="370" formatCode="0.0_ ;[Red]\-0.0\ ">
                  <c:v>90.3</c:v>
                </c:pt>
                <c:pt idx="371" formatCode="0.0_ ;[Red]\-0.0\ ">
                  <c:v>93.6</c:v>
                </c:pt>
              </c:numCache>
            </c:numRef>
          </c:val>
        </c:ser>
        <c:marker val="1"/>
        <c:axId val="139307264"/>
        <c:axId val="139309056"/>
      </c:lineChart>
      <c:dateAx>
        <c:axId val="139307264"/>
        <c:scaling>
          <c:orientation val="minMax"/>
        </c:scaling>
        <c:axPos val="b"/>
        <c:numFmt formatCode="mmm\-yy" sourceLinked="1"/>
        <c:tickLblPos val="nextTo"/>
        <c:crossAx val="139309056"/>
        <c:crosses val="autoZero"/>
        <c:auto val="1"/>
        <c:lblOffset val="100"/>
      </c:dateAx>
      <c:valAx>
        <c:axId val="139309056"/>
        <c:scaling>
          <c:orientation val="minMax"/>
        </c:scaling>
        <c:axPos val="l"/>
        <c:majorGridlines/>
        <c:numFmt formatCode="General" sourceLinked="1"/>
        <c:tickLblPos val="nextTo"/>
        <c:crossAx val="139307264"/>
        <c:crosses val="autoZero"/>
        <c:crossBetween val="between"/>
      </c:valAx>
    </c:plotArea>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2066553"/>
          </a:xfrm>
        </p:spPr>
        <p:txBody>
          <a:bodyPr/>
          <a:lstStyle/>
          <a:p>
            <a:r>
              <a:rPr lang="en-US" altLang="ja-JP" b="1" dirty="0" smtClean="0"/>
              <a:t>Macroeconomics</a:t>
            </a:r>
            <a:br>
              <a:rPr lang="en-US" altLang="ja-JP" b="1" dirty="0" smtClean="0"/>
            </a:br>
            <a:r>
              <a:rPr lang="ja-JP" altLang="en-US" sz="4800" b="1" dirty="0" smtClean="0"/>
              <a:t>マクロ経済学</a:t>
            </a:r>
            <a:endParaRPr lang="ja-JP" altLang="en-US" sz="4800" dirty="0" smtClean="0"/>
          </a:p>
        </p:txBody>
      </p:sp>
      <p:sp>
        <p:nvSpPr>
          <p:cNvPr id="2051" name="Rectangle 3"/>
          <p:cNvSpPr>
            <a:spLocks noGrp="1" noChangeArrowheads="1"/>
          </p:cNvSpPr>
          <p:nvPr>
            <p:ph type="subTitle" idx="1"/>
          </p:nvPr>
        </p:nvSpPr>
        <p:spPr>
          <a:xfrm>
            <a:off x="395536" y="4077072"/>
            <a:ext cx="8568952" cy="2066553"/>
          </a:xfrm>
        </p:spPr>
        <p:txBody>
          <a:bodyPr/>
          <a:lstStyle/>
          <a:p>
            <a:pPr eaLnBrk="1" hangingPunct="1"/>
            <a:r>
              <a:rPr lang="en-US" altLang="ja-JP" b="1" dirty="0" smtClean="0">
                <a:solidFill>
                  <a:schemeClr val="tx1"/>
                </a:solidFill>
              </a:rPr>
              <a:t>Chap.11 </a:t>
            </a:r>
            <a:r>
              <a:rPr lang="en-US" altLang="ja-JP" b="1" dirty="0" smtClean="0">
                <a:solidFill>
                  <a:schemeClr val="tx1"/>
                </a:solidFill>
              </a:rPr>
              <a:t>National Income and National </a:t>
            </a:r>
            <a:r>
              <a:rPr lang="en-US" altLang="ja-JP" b="1" dirty="0" smtClean="0">
                <a:solidFill>
                  <a:schemeClr val="tx1"/>
                </a:solidFill>
              </a:rPr>
              <a:t>Accounting</a:t>
            </a:r>
          </a:p>
          <a:p>
            <a:r>
              <a:rPr lang="ja-JP" altLang="ja-JP" b="1" dirty="0" smtClean="0">
                <a:solidFill>
                  <a:schemeClr val="tx1"/>
                </a:solidFill>
              </a:rPr>
              <a:t>第１１章．国民所得と国民経済計算</a:t>
            </a:r>
            <a:endParaRPr lang="en-US" altLang="ja-JP" b="1" dirty="0" smtClean="0">
              <a:solidFill>
                <a:schemeClr val="tx1"/>
              </a:solidFill>
            </a:endParaRPr>
          </a:p>
          <a:p>
            <a:pPr eaLnBrk="1" hangingPunct="1"/>
            <a:endParaRPr lang="ja-JP" altLang="ja-JP" dirty="0" smtClean="0">
              <a:solidFill>
                <a:schemeClr val="tx1"/>
              </a:solidFill>
            </a:endParaRPr>
          </a:p>
          <a:p>
            <a:pPr eaLnBrk="1" hangingPunct="1"/>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1"/>
            <a:ext cx="9144000" cy="404663"/>
          </a:xfrm>
        </p:spPr>
        <p:txBody>
          <a:bodyPr>
            <a:noAutofit/>
          </a:bodyPr>
          <a:lstStyle/>
          <a:p>
            <a:r>
              <a:rPr lang="ja-JP" altLang="ja-JP" sz="2000" b="1" dirty="0" smtClean="0"/>
              <a:t>４</a:t>
            </a:r>
            <a:r>
              <a:rPr lang="en-US" altLang="ja-JP" sz="2000" b="1" dirty="0" smtClean="0"/>
              <a:t>C</a:t>
            </a:r>
            <a:r>
              <a:rPr lang="ja-JP" altLang="ja-JP" sz="2000" b="1" dirty="0" err="1" smtClean="0"/>
              <a:t>．</a:t>
            </a:r>
            <a:r>
              <a:rPr lang="en-US" altLang="ja-JP" sz="2000" b="1" dirty="0" smtClean="0"/>
              <a:t>Structure </a:t>
            </a:r>
            <a:r>
              <a:rPr lang="en-US" altLang="ja-JP" sz="2000" b="1" dirty="0" smtClean="0"/>
              <a:t>of Gross National </a:t>
            </a:r>
            <a:r>
              <a:rPr lang="en-US" altLang="ja-JP" sz="2000" b="1" dirty="0" smtClean="0"/>
              <a:t>Income    </a:t>
            </a:r>
            <a:r>
              <a:rPr lang="ja-JP" altLang="ja-JP" sz="2000" b="1" dirty="0" smtClean="0"/>
              <a:t>国民</a:t>
            </a:r>
            <a:r>
              <a:rPr lang="ja-JP" altLang="ja-JP" sz="2000" b="1" dirty="0" smtClean="0"/>
              <a:t>総所得の構成</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107504" y="2780928"/>
            <a:ext cx="8928992" cy="4077072"/>
          </a:xfrm>
        </p:spPr>
        <p:txBody>
          <a:bodyPr>
            <a:normAutofit fontScale="92500" lnSpcReduction="20000"/>
          </a:bodyPr>
          <a:lstStyle/>
          <a:p>
            <a:pPr>
              <a:buNone/>
            </a:pPr>
            <a:r>
              <a:rPr lang="en-US" altLang="ja-JP" sz="1800" b="1" dirty="0" smtClean="0"/>
              <a:t>Gross </a:t>
            </a:r>
            <a:r>
              <a:rPr lang="en-US" altLang="ja-JP" sz="1800" b="1" dirty="0" smtClean="0"/>
              <a:t>National Expenditure (GNE), expended national income, aggregate demand</a:t>
            </a:r>
          </a:p>
          <a:p>
            <a:pPr>
              <a:buNone/>
            </a:pPr>
            <a:r>
              <a:rPr lang="en-US" altLang="ja-JP" sz="1800" dirty="0" smtClean="0"/>
              <a:t>Gross National Expenditure GNE = </a:t>
            </a:r>
            <a:r>
              <a:rPr lang="en-US" altLang="ja-JP" sz="1800" dirty="0" smtClean="0"/>
              <a:t>private </a:t>
            </a:r>
            <a:r>
              <a:rPr lang="en-US" altLang="ja-JP" sz="1800" dirty="0" smtClean="0"/>
              <a:t>final </a:t>
            </a:r>
            <a:r>
              <a:rPr lang="en-US" altLang="ja-JP" sz="1800" dirty="0" smtClean="0"/>
              <a:t>consumption </a:t>
            </a:r>
            <a:r>
              <a:rPr lang="en-US" altLang="ja-JP" sz="1800" dirty="0" smtClean="0"/>
              <a:t>+ total capital formation </a:t>
            </a:r>
            <a:r>
              <a:rPr lang="en-US" altLang="ja-JP" sz="1800" dirty="0" smtClean="0"/>
              <a:t>(=investment</a:t>
            </a:r>
            <a:r>
              <a:rPr lang="en-US" altLang="ja-JP" sz="1800" dirty="0" smtClean="0"/>
              <a:t>) </a:t>
            </a:r>
            <a:r>
              <a:rPr lang="en-US" altLang="ja-JP" sz="1800" dirty="0" smtClean="0"/>
              <a:t>+government final consumption</a:t>
            </a:r>
            <a:r>
              <a:rPr lang="en-US" altLang="ja-JP" sz="1800" dirty="0" smtClean="0"/>
              <a:t/>
            </a:r>
            <a:br>
              <a:rPr lang="en-US" altLang="ja-JP" sz="1800" dirty="0" smtClean="0"/>
            </a:br>
            <a:r>
              <a:rPr lang="en-US" altLang="ja-JP" sz="1800" b="1" dirty="0" smtClean="0"/>
              <a:t>+ Overseas current surplus (= export - import = net export)</a:t>
            </a:r>
            <a:r>
              <a:rPr lang="en-US" altLang="ja-JP" sz="1800" dirty="0" smtClean="0"/>
              <a:t/>
            </a:r>
            <a:br>
              <a:rPr lang="en-US" altLang="ja-JP" sz="1800" dirty="0" smtClean="0"/>
            </a:br>
            <a:r>
              <a:rPr lang="en-US" altLang="ja-JP" sz="1800" dirty="0" smtClean="0"/>
              <a:t>= </a:t>
            </a:r>
            <a:r>
              <a:rPr lang="en-US" altLang="ja-JP" sz="1800" b="1" dirty="0" smtClean="0"/>
              <a:t>Gross Domestic Expenditure GDE </a:t>
            </a:r>
            <a:r>
              <a:rPr lang="en-US" altLang="ja-JP" sz="1800" dirty="0" smtClean="0"/>
              <a:t>+ net income receipts from overseas </a:t>
            </a:r>
            <a:endParaRPr lang="en-US" altLang="ja-JP" sz="1800" dirty="0" smtClean="0"/>
          </a:p>
          <a:p>
            <a:pPr>
              <a:buNone/>
            </a:pPr>
            <a:endParaRPr lang="en-US" altLang="ja-JP" sz="1800" b="1" dirty="0" smtClean="0">
              <a:latin typeface="+mj-ea"/>
            </a:endParaRPr>
          </a:p>
          <a:p>
            <a:pPr>
              <a:buNone/>
            </a:pPr>
            <a:r>
              <a:rPr lang="ja-JP" altLang="en-US" sz="1800" b="1" dirty="0" smtClean="0"/>
              <a:t>国</a:t>
            </a:r>
            <a:r>
              <a:rPr lang="ja-JP" altLang="ja-JP" sz="1800" b="1" dirty="0" smtClean="0"/>
              <a:t>民</a:t>
            </a:r>
            <a:r>
              <a:rPr lang="ja-JP" altLang="ja-JP" sz="1800" b="1" dirty="0" smtClean="0"/>
              <a:t>総支出（</a:t>
            </a:r>
            <a:r>
              <a:rPr lang="en-US" altLang="ja-JP" sz="1800" dirty="0" smtClean="0"/>
              <a:t>gross national expenditure: GNE</a:t>
            </a:r>
            <a:r>
              <a:rPr lang="ja-JP" altLang="ja-JP" sz="1800" dirty="0" smtClean="0"/>
              <a:t>）、</a:t>
            </a:r>
            <a:r>
              <a:rPr lang="ja-JP" altLang="ja-JP" sz="1800" b="1" dirty="0" smtClean="0"/>
              <a:t>支出国民所得</a:t>
            </a:r>
            <a:r>
              <a:rPr lang="ja-JP" altLang="ja-JP" sz="1800" dirty="0" smtClean="0"/>
              <a:t>（</a:t>
            </a:r>
            <a:r>
              <a:rPr lang="en-US" altLang="ja-JP" sz="1800" dirty="0" smtClean="0"/>
              <a:t>expended national income</a:t>
            </a:r>
            <a:r>
              <a:rPr lang="ja-JP" altLang="ja-JP" sz="1800" dirty="0" smtClean="0"/>
              <a:t>）、</a:t>
            </a:r>
            <a:r>
              <a:rPr lang="ja-JP" altLang="ja-JP" sz="1800" b="1" dirty="0" smtClean="0"/>
              <a:t>総需要</a:t>
            </a:r>
            <a:r>
              <a:rPr lang="ja-JP" altLang="ja-JP" sz="1800" dirty="0" smtClean="0"/>
              <a:t>（</a:t>
            </a:r>
            <a:r>
              <a:rPr lang="en-US" altLang="ja-JP" sz="1800" dirty="0" smtClean="0"/>
              <a:t>aggregate demand</a:t>
            </a:r>
            <a:r>
              <a:rPr lang="ja-JP" altLang="ja-JP" sz="1800" dirty="0" smtClean="0"/>
              <a:t>）</a:t>
            </a:r>
          </a:p>
          <a:p>
            <a:pPr>
              <a:buNone/>
            </a:pPr>
            <a:r>
              <a:rPr lang="ja-JP" altLang="ja-JP" sz="1800" dirty="0" smtClean="0"/>
              <a:t>国民総支出</a:t>
            </a:r>
            <a:r>
              <a:rPr lang="en-US" altLang="ja-JP" sz="1800" dirty="0" smtClean="0"/>
              <a:t>GNE</a:t>
            </a:r>
            <a:r>
              <a:rPr lang="ja-JP" altLang="ja-JP" sz="1800" dirty="0" smtClean="0"/>
              <a:t>＝民間</a:t>
            </a:r>
            <a:r>
              <a:rPr lang="ja-JP" altLang="en-US" sz="1800" dirty="0" smtClean="0"/>
              <a:t>最終</a:t>
            </a:r>
            <a:r>
              <a:rPr lang="ja-JP" altLang="ja-JP" sz="1800" dirty="0" smtClean="0"/>
              <a:t>消費＋総資本形成（投資）＋政府支出</a:t>
            </a:r>
          </a:p>
          <a:p>
            <a:pPr>
              <a:buNone/>
            </a:pPr>
            <a:r>
              <a:rPr lang="ja-JP" altLang="ja-JP" sz="1800" dirty="0" smtClean="0"/>
              <a:t>　　　　　　　　　＋海外経常余剰</a:t>
            </a:r>
            <a:r>
              <a:rPr lang="en-US" altLang="ja-JP" sz="1800" dirty="0" smtClean="0"/>
              <a:t>(</a:t>
            </a:r>
            <a:r>
              <a:rPr lang="ja-JP" altLang="ja-JP" sz="1800" dirty="0" smtClean="0"/>
              <a:t>＝輸出－輸入＝純輸出</a:t>
            </a:r>
            <a:r>
              <a:rPr lang="en-US" altLang="ja-JP" sz="1800" dirty="0" smtClean="0"/>
              <a:t>)</a:t>
            </a:r>
            <a:endParaRPr lang="ja-JP" altLang="ja-JP" sz="1800" dirty="0" smtClean="0"/>
          </a:p>
          <a:p>
            <a:pPr>
              <a:buNone/>
            </a:pPr>
            <a:r>
              <a:rPr lang="ja-JP" altLang="ja-JP" sz="1800" dirty="0" smtClean="0"/>
              <a:t>　　　　　　　　　 ＝国内総支出</a:t>
            </a:r>
            <a:r>
              <a:rPr lang="en-US" altLang="ja-JP" sz="1800" dirty="0" smtClean="0"/>
              <a:t>GDE</a:t>
            </a:r>
            <a:r>
              <a:rPr lang="ja-JP" altLang="ja-JP" sz="1800" dirty="0" smtClean="0"/>
              <a:t>＋海外所得の純受取</a:t>
            </a:r>
            <a:endParaRPr lang="en-US" altLang="ja-JP" sz="1800" dirty="0" smtClean="0"/>
          </a:p>
          <a:p>
            <a:pPr>
              <a:buNone/>
            </a:pPr>
            <a:endParaRPr lang="ja-JP" altLang="ja-JP" sz="1800" dirty="0" smtClean="0">
              <a:ea typeface="ＭＳ 明朝" pitchFamily="17" charset="-128"/>
            </a:endParaRPr>
          </a:p>
          <a:p>
            <a:pPr algn="just" eaLnBrk="1" hangingPunct="1">
              <a:buFontTx/>
              <a:buNone/>
            </a:pPr>
            <a:endParaRPr lang="ja-JP" altLang="en-US" sz="1800" dirty="0" smtClean="0">
              <a:latin typeface="ＭＳ 明朝" pitchFamily="17" charset="-128"/>
              <a:ea typeface="ＭＳ 明朝" pitchFamily="17" charset="-128"/>
            </a:endParaRPr>
          </a:p>
          <a:p>
            <a:pPr algn="just" eaLnBrk="1" hangingPunct="1">
              <a:buFontTx/>
              <a:buNone/>
            </a:pPr>
            <a:endParaRPr lang="ja-JP" altLang="en-US" sz="1800" dirty="0" smtClean="0">
              <a:ea typeface="ＭＳ 明朝" pitchFamily="17" charset="-128"/>
            </a:endParaRPr>
          </a:p>
          <a:p>
            <a:pPr algn="just" eaLnBrk="1" hangingPunct="1">
              <a:buFontTx/>
              <a:buNone/>
            </a:pPr>
            <a:r>
              <a:rPr lang="ja-JP" altLang="en-US" sz="1800" dirty="0" smtClean="0">
                <a:ea typeface="ＭＳ 明朝" pitchFamily="17" charset="-128"/>
              </a:rPr>
              <a:t>　</a:t>
            </a:r>
          </a:p>
        </p:txBody>
      </p:sp>
      <p:graphicFrame>
        <p:nvGraphicFramePr>
          <p:cNvPr id="4" name="グラフ 3"/>
          <p:cNvGraphicFramePr/>
          <p:nvPr/>
        </p:nvGraphicFramePr>
        <p:xfrm>
          <a:off x="2987824" y="692696"/>
          <a:ext cx="6156176" cy="19442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79512" y="0"/>
            <a:ext cx="8964488" cy="620688"/>
          </a:xfrm>
        </p:spPr>
        <p:txBody>
          <a:bodyPr>
            <a:normAutofit fontScale="90000"/>
          </a:bodyPr>
          <a:lstStyle/>
          <a:p>
            <a:r>
              <a:rPr lang="ja-JP" altLang="ja-JP" sz="2400" b="1" dirty="0" smtClean="0"/>
              <a:t> </a:t>
            </a:r>
            <a:r>
              <a:rPr lang="ja-JP" altLang="ja-JP" sz="2200" b="1" dirty="0" smtClean="0"/>
              <a:t>５</a:t>
            </a:r>
            <a:r>
              <a:rPr lang="ja-JP" altLang="ja-JP" sz="2200" b="1" dirty="0" smtClean="0"/>
              <a:t>．</a:t>
            </a:r>
            <a:r>
              <a:rPr lang="en-US" altLang="ja-JP" sz="2200" b="1" dirty="0" smtClean="0"/>
              <a:t>Principle of Three-sided Equivalence of National Income</a:t>
            </a:r>
            <a:br>
              <a:rPr lang="en-US" altLang="ja-JP" sz="2200" b="1" dirty="0" smtClean="0"/>
            </a:br>
            <a:r>
              <a:rPr lang="ja-JP" altLang="ja-JP" sz="2200" b="1" dirty="0" smtClean="0"/>
              <a:t>三面等価の原則 </a:t>
            </a:r>
            <a:endParaRPr lang="ja-JP" altLang="en-US" sz="22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620688"/>
            <a:ext cx="9144000" cy="6237312"/>
          </a:xfrm>
        </p:spPr>
        <p:txBody>
          <a:bodyPr>
            <a:normAutofit fontScale="92500" lnSpcReduction="10000"/>
          </a:bodyPr>
          <a:lstStyle/>
          <a:p>
            <a:pPr>
              <a:buNone/>
            </a:pPr>
            <a:r>
              <a:rPr lang="en-US" altLang="ja-JP" sz="1800" b="1" dirty="0" smtClean="0"/>
              <a:t>Produced </a:t>
            </a:r>
            <a:r>
              <a:rPr lang="en-US" altLang="ja-JP" sz="1800" b="1" dirty="0" smtClean="0"/>
              <a:t>National Income </a:t>
            </a:r>
            <a:r>
              <a:rPr lang="en-US" altLang="ja-JP" sz="1800" b="1" dirty="0" smtClean="0"/>
              <a:t>PNI </a:t>
            </a:r>
            <a:r>
              <a:rPr lang="en-US" altLang="ja-JP" sz="1800" dirty="0" smtClean="0"/>
              <a:t>=Private Value Added + </a:t>
            </a:r>
            <a:r>
              <a:rPr lang="en-US" altLang="ja-JP" sz="1800" dirty="0" smtClean="0"/>
              <a:t>Government Value Added</a:t>
            </a:r>
            <a:endParaRPr lang="en-US" altLang="ja-JP" sz="1800" dirty="0" smtClean="0"/>
          </a:p>
          <a:p>
            <a:pPr>
              <a:buNone/>
            </a:pPr>
            <a:r>
              <a:rPr lang="en-US" altLang="ja-JP" sz="1800" b="1" dirty="0" smtClean="0"/>
              <a:t>= </a:t>
            </a:r>
            <a:r>
              <a:rPr lang="en-US" altLang="ja-JP" sz="1800" b="1" dirty="0" smtClean="0"/>
              <a:t>Distributed National Income </a:t>
            </a:r>
            <a:r>
              <a:rPr lang="en-US" altLang="ja-JP" sz="1800" b="1" dirty="0" smtClean="0"/>
              <a:t>DNI </a:t>
            </a:r>
            <a:r>
              <a:rPr lang="en-US" altLang="ja-JP" sz="1800" dirty="0" smtClean="0"/>
              <a:t>=Employees’ income + Firms’ income + Indirect taxes-Subsidies + Depreciation</a:t>
            </a:r>
          </a:p>
          <a:p>
            <a:pPr>
              <a:buNone/>
            </a:pPr>
            <a:r>
              <a:rPr lang="en-US" altLang="ja-JP" sz="1800" b="1" dirty="0" smtClean="0"/>
              <a:t>= </a:t>
            </a:r>
            <a:r>
              <a:rPr lang="en-US" altLang="ja-JP" sz="1800" b="1" dirty="0" smtClean="0"/>
              <a:t>Expended National </a:t>
            </a:r>
            <a:r>
              <a:rPr lang="en-US" altLang="ja-JP" sz="1800" b="1" dirty="0" smtClean="0"/>
              <a:t>Income ENI </a:t>
            </a:r>
            <a:r>
              <a:rPr lang="en-US" altLang="ja-JP" sz="1800" dirty="0" smtClean="0"/>
              <a:t>= Private consumption + Private investment + Government Expenditure + Export - Import</a:t>
            </a:r>
            <a:endParaRPr lang="en-US" altLang="ja-JP" sz="1800" dirty="0" smtClean="0"/>
          </a:p>
          <a:p>
            <a:pPr>
              <a:buNone/>
            </a:pPr>
            <a:r>
              <a:rPr lang="en-US" altLang="ja-JP" sz="1900" b="1" dirty="0" smtClean="0"/>
              <a:t>Gross National Product GNP = Distributed Gross National Income GNI = Gross National Expenditure GNE</a:t>
            </a:r>
          </a:p>
          <a:p>
            <a:pPr>
              <a:buNone/>
            </a:pPr>
            <a:r>
              <a:rPr lang="en-US" altLang="ja-JP" sz="1900" dirty="0" smtClean="0"/>
              <a:t>It also holds for Gross Domestic Income GDI.</a:t>
            </a:r>
            <a:br>
              <a:rPr lang="en-US" altLang="ja-JP" sz="1900" dirty="0" smtClean="0"/>
            </a:br>
            <a:r>
              <a:rPr lang="en-US" altLang="ja-JP" sz="1900" b="1" dirty="0" smtClean="0"/>
              <a:t>Gross Domestic Product GDP = Distributed Gross Domestic Income GDI = Gross Domestic Expenditure GDE</a:t>
            </a:r>
          </a:p>
          <a:p>
            <a:pPr>
              <a:buNone/>
            </a:pPr>
            <a:r>
              <a:rPr lang="en-US" altLang="ja-JP" sz="1900" dirty="0" smtClean="0"/>
              <a:t>It also holds for Net Domestic Product (NDP).</a:t>
            </a:r>
            <a:br>
              <a:rPr lang="en-US" altLang="ja-JP" sz="1900" dirty="0" smtClean="0"/>
            </a:br>
            <a:r>
              <a:rPr lang="en-US" altLang="ja-JP" sz="1900" b="1" dirty="0" smtClean="0"/>
              <a:t>Net Domestic Product NDP = Distributed Net Domestic Income NDI = Net Domestic Expenditure NDE</a:t>
            </a:r>
          </a:p>
          <a:p>
            <a:pPr>
              <a:buNone/>
            </a:pPr>
            <a:r>
              <a:rPr lang="en-US" altLang="ja-JP" sz="1900" b="1" dirty="0" smtClean="0"/>
              <a:t>Principle of Three-Sided Equivalence of National </a:t>
            </a:r>
            <a:r>
              <a:rPr lang="en-US" altLang="ja-JP" sz="1900" b="1" dirty="0" smtClean="0"/>
              <a:t>Income</a:t>
            </a:r>
          </a:p>
          <a:p>
            <a:pPr>
              <a:buNone/>
            </a:pPr>
            <a:r>
              <a:rPr lang="ja-JP" altLang="ja-JP" sz="1800" dirty="0" smtClean="0"/>
              <a:t>生産国民所得＝分配国民所得＝支出国民所得</a:t>
            </a:r>
          </a:p>
          <a:p>
            <a:pPr>
              <a:buNone/>
            </a:pPr>
            <a:r>
              <a:rPr lang="ja-JP" altLang="ja-JP" sz="1800" dirty="0" smtClean="0"/>
              <a:t>　</a:t>
            </a:r>
            <a:r>
              <a:rPr lang="en-US" altLang="ja-JP" sz="1800" dirty="0" smtClean="0"/>
              <a:t>  </a:t>
            </a:r>
            <a:r>
              <a:rPr lang="ja-JP" altLang="ja-JP" sz="1800" dirty="0" smtClean="0"/>
              <a:t>国民総生産</a:t>
            </a:r>
            <a:r>
              <a:rPr lang="en-US" altLang="ja-JP" sz="1800" dirty="0" smtClean="0"/>
              <a:t>GNP</a:t>
            </a:r>
            <a:r>
              <a:rPr lang="ja-JP" altLang="ja-JP" sz="1800" dirty="0" smtClean="0"/>
              <a:t>＝分配面の国民総所得</a:t>
            </a:r>
            <a:r>
              <a:rPr lang="en-US" altLang="ja-JP" sz="1800" dirty="0" smtClean="0"/>
              <a:t>GNI</a:t>
            </a:r>
            <a:r>
              <a:rPr lang="ja-JP" altLang="ja-JP" sz="1800" dirty="0" smtClean="0"/>
              <a:t>＝国民総支出</a:t>
            </a:r>
            <a:r>
              <a:rPr lang="en-US" altLang="ja-JP" sz="1800" dirty="0" smtClean="0"/>
              <a:t>GNE</a:t>
            </a:r>
            <a:endParaRPr lang="ja-JP" altLang="ja-JP" sz="1800" dirty="0" smtClean="0"/>
          </a:p>
          <a:p>
            <a:pPr>
              <a:buNone/>
            </a:pPr>
            <a:r>
              <a:rPr lang="ja-JP" altLang="ja-JP" sz="1800" dirty="0" smtClean="0"/>
              <a:t>国内総所得</a:t>
            </a:r>
            <a:r>
              <a:rPr lang="en-US" altLang="ja-JP" sz="1800" dirty="0" smtClean="0"/>
              <a:t>GDI</a:t>
            </a:r>
            <a:r>
              <a:rPr lang="ja-JP" altLang="ja-JP" sz="1800" dirty="0" smtClean="0"/>
              <a:t>についても成り立つ。</a:t>
            </a:r>
          </a:p>
          <a:p>
            <a:pPr>
              <a:buNone/>
            </a:pPr>
            <a:r>
              <a:rPr lang="ja-JP" altLang="ja-JP" sz="1800" dirty="0" smtClean="0"/>
              <a:t>　</a:t>
            </a:r>
            <a:r>
              <a:rPr lang="en-US" altLang="ja-JP" sz="1800" dirty="0" smtClean="0"/>
              <a:t>  </a:t>
            </a:r>
            <a:r>
              <a:rPr lang="ja-JP" altLang="ja-JP" sz="1800" dirty="0" smtClean="0"/>
              <a:t>国内総生産</a:t>
            </a:r>
            <a:r>
              <a:rPr lang="en-US" altLang="ja-JP" sz="1800" dirty="0" smtClean="0"/>
              <a:t>GDP</a:t>
            </a:r>
            <a:r>
              <a:rPr lang="ja-JP" altLang="ja-JP" sz="1800" dirty="0" smtClean="0"/>
              <a:t>＝分配面の国内総所得</a:t>
            </a:r>
            <a:r>
              <a:rPr lang="en-US" altLang="ja-JP" sz="1800" dirty="0" smtClean="0"/>
              <a:t>GDI</a:t>
            </a:r>
            <a:r>
              <a:rPr lang="ja-JP" altLang="ja-JP" sz="1800" dirty="0" smtClean="0"/>
              <a:t>＝国内総支出</a:t>
            </a:r>
            <a:r>
              <a:rPr lang="en-US" altLang="ja-JP" sz="1800" dirty="0" smtClean="0"/>
              <a:t>GDE</a:t>
            </a:r>
            <a:endParaRPr lang="ja-JP" altLang="ja-JP" sz="1800" dirty="0" smtClean="0"/>
          </a:p>
          <a:p>
            <a:pPr>
              <a:buNone/>
            </a:pPr>
            <a:r>
              <a:rPr lang="ja-JP" altLang="ja-JP" sz="1800" b="1" dirty="0" smtClean="0"/>
              <a:t>国内純生産</a:t>
            </a:r>
            <a:r>
              <a:rPr lang="ja-JP" altLang="ja-JP" sz="1800" dirty="0" smtClean="0"/>
              <a:t>（</a:t>
            </a:r>
            <a:r>
              <a:rPr lang="en-US" altLang="ja-JP" sz="1800" dirty="0" smtClean="0"/>
              <a:t>net domestic products; NDP</a:t>
            </a:r>
            <a:r>
              <a:rPr lang="ja-JP" altLang="ja-JP" sz="1800" dirty="0" smtClean="0"/>
              <a:t>）についても成り立つ。</a:t>
            </a:r>
          </a:p>
          <a:p>
            <a:pPr>
              <a:buNone/>
            </a:pPr>
            <a:r>
              <a:rPr lang="ja-JP" altLang="ja-JP" sz="1800" dirty="0" smtClean="0"/>
              <a:t>　　国内純生産</a:t>
            </a:r>
            <a:r>
              <a:rPr lang="en-US" altLang="ja-JP" sz="1800" dirty="0" smtClean="0"/>
              <a:t>NDP</a:t>
            </a:r>
            <a:r>
              <a:rPr lang="ja-JP" altLang="ja-JP" sz="1800" dirty="0" smtClean="0"/>
              <a:t>＝分配面の国内純所得</a:t>
            </a:r>
            <a:r>
              <a:rPr lang="en-US" altLang="ja-JP" sz="1800" dirty="0" smtClean="0"/>
              <a:t>NDI</a:t>
            </a:r>
            <a:r>
              <a:rPr lang="ja-JP" altLang="ja-JP" sz="1800" dirty="0" smtClean="0"/>
              <a:t>＝国内純支出</a:t>
            </a:r>
            <a:r>
              <a:rPr lang="en-US" altLang="ja-JP" sz="1800" dirty="0" smtClean="0"/>
              <a:t>NDE</a:t>
            </a:r>
            <a:endParaRPr lang="ja-JP" altLang="ja-JP" sz="1800" dirty="0" smtClean="0"/>
          </a:p>
          <a:p>
            <a:pPr>
              <a:buNone/>
            </a:pPr>
            <a:r>
              <a:rPr lang="ja-JP" altLang="ja-JP" sz="1800" b="1" dirty="0" smtClean="0"/>
              <a:t>国民所得の三面等価の原則</a:t>
            </a:r>
            <a:r>
              <a:rPr lang="ja-JP" altLang="ja-JP" sz="1800" dirty="0" smtClean="0"/>
              <a:t>（</a:t>
            </a:r>
            <a:r>
              <a:rPr lang="en-US" altLang="ja-JP" sz="1800" dirty="0" smtClean="0"/>
              <a:t>Principle of Three-Sided Equivalence of National Income</a:t>
            </a:r>
            <a:r>
              <a:rPr lang="ja-JP" altLang="ja-JP" sz="1800" dirty="0" smtClean="0"/>
              <a:t>）</a:t>
            </a:r>
            <a:endParaRPr lang="en-US" altLang="ja-JP" sz="1800" dirty="0" smtClean="0"/>
          </a:p>
          <a:p>
            <a:pPr>
              <a:buNone/>
            </a:pPr>
            <a:endParaRPr lang="ja-JP" altLang="en-US" sz="1800" b="1" dirty="0" smtClean="0">
              <a:ea typeface="ＭＳ 明朝" pitchFamily="17"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548679"/>
          </a:xfrm>
        </p:spPr>
        <p:txBody>
          <a:bodyPr>
            <a:normAutofit fontScale="90000"/>
          </a:bodyPr>
          <a:lstStyle/>
          <a:p>
            <a:r>
              <a:rPr lang="ja-JP" altLang="ja-JP" sz="2000" b="1" dirty="0" smtClean="0"/>
              <a:t>６</a:t>
            </a:r>
            <a:r>
              <a:rPr lang="ja-JP" altLang="ja-JP" sz="2000" b="1" dirty="0" smtClean="0"/>
              <a:t>．</a:t>
            </a:r>
            <a:r>
              <a:rPr lang="en-US" altLang="ja-JP" sz="2000" b="1" dirty="0" smtClean="0"/>
              <a:t>Nominal </a:t>
            </a:r>
            <a:r>
              <a:rPr lang="en-US" altLang="ja-JP" sz="2000" b="1" dirty="0" smtClean="0"/>
              <a:t>&amp; Real Values, Deflator, Price </a:t>
            </a:r>
            <a:r>
              <a:rPr lang="en-US" altLang="ja-JP" sz="2000" b="1" dirty="0" smtClean="0"/>
              <a:t>Index</a:t>
            </a:r>
            <a:br>
              <a:rPr lang="en-US" altLang="ja-JP" sz="2000" b="1" dirty="0" smtClean="0"/>
            </a:br>
            <a:r>
              <a:rPr lang="ja-JP" altLang="ja-JP" sz="2000" b="1" dirty="0" smtClean="0"/>
              <a:t>名目値と実質値、デフレーター、物価指数</a:t>
            </a:r>
            <a:endParaRPr lang="ja-JP" altLang="en-US" sz="2000" dirty="0" smtClean="0">
              <a:solidFill>
                <a:schemeClr val="tx1"/>
              </a:solidFill>
              <a:latin typeface="ＭＳ 明朝" pitchFamily="17" charset="-128"/>
              <a:ea typeface="ＭＳ ゴシック" pitchFamily="49" charset="-128"/>
            </a:endParaRPr>
          </a:p>
        </p:txBody>
      </p:sp>
      <p:sp>
        <p:nvSpPr>
          <p:cNvPr id="9219" name="Rectangle 3"/>
          <p:cNvSpPr>
            <a:spLocks noGrp="1" noChangeArrowheads="1"/>
          </p:cNvSpPr>
          <p:nvPr>
            <p:ph idx="1"/>
          </p:nvPr>
        </p:nvSpPr>
        <p:spPr>
          <a:xfrm>
            <a:off x="0" y="620688"/>
            <a:ext cx="9144000" cy="6237312"/>
          </a:xfrm>
        </p:spPr>
        <p:txBody>
          <a:bodyPr>
            <a:normAutofit fontScale="92500" lnSpcReduction="10000"/>
          </a:bodyPr>
          <a:lstStyle/>
          <a:p>
            <a:pPr>
              <a:buNone/>
            </a:pPr>
            <a:r>
              <a:rPr lang="en-US" altLang="ja-JP" sz="1900" dirty="0" smtClean="0"/>
              <a:t>To </a:t>
            </a:r>
            <a:r>
              <a:rPr lang="en-US" altLang="ja-JP" sz="1900" dirty="0" smtClean="0"/>
              <a:t>evaluate </a:t>
            </a:r>
            <a:r>
              <a:rPr lang="en-US" altLang="ja-JP" sz="1900" b="1" dirty="0" smtClean="0"/>
              <a:t>Gross Domestic Product at current price </a:t>
            </a:r>
            <a:r>
              <a:rPr lang="en-US" altLang="ja-JP" sz="1900" dirty="0" smtClean="0"/>
              <a:t>⇒ </a:t>
            </a:r>
            <a:r>
              <a:rPr lang="en-US" altLang="ja-JP" sz="1900" b="1" dirty="0" smtClean="0"/>
              <a:t>Nominal Gross Domestic Products (nominal GDP)= Real Gross Domestic Products (real GDP) × GDP deflator</a:t>
            </a:r>
          </a:p>
          <a:p>
            <a:pPr>
              <a:buNone/>
            </a:pPr>
            <a:r>
              <a:rPr lang="en-US" altLang="ja-JP" sz="1900" dirty="0" smtClean="0"/>
              <a:t>Price of consumer goods= </a:t>
            </a:r>
            <a:r>
              <a:rPr lang="en-US" altLang="ja-JP" sz="1900" i="1" dirty="0" smtClean="0">
                <a:latin typeface="Times New Roman" pitchFamily="18" charset="0"/>
                <a:ea typeface="ＭＳ 明朝" pitchFamily="17" charset="-128"/>
                <a:cs typeface="Times New Roman" pitchFamily="18" charset="0"/>
              </a:rPr>
              <a:t>p</a:t>
            </a:r>
            <a:r>
              <a:rPr lang="en-US" altLang="ja-JP" sz="1900" baseline="-25000" dirty="0" smtClean="0">
                <a:latin typeface="Times New Roman" pitchFamily="18" charset="0"/>
                <a:ea typeface="ＭＳ 明朝" pitchFamily="17" charset="-128"/>
                <a:cs typeface="Times New Roman" pitchFamily="18" charset="0"/>
              </a:rPr>
              <a:t>1</a:t>
            </a:r>
            <a:r>
              <a:rPr lang="en-US" altLang="ja-JP" sz="1900" dirty="0" smtClean="0">
                <a:latin typeface="Times New Roman" pitchFamily="18" charset="0"/>
                <a:ea typeface="ＭＳ 明朝" pitchFamily="17" charset="-128"/>
                <a:cs typeface="Times New Roman" pitchFamily="18" charset="0"/>
              </a:rPr>
              <a:t>, </a:t>
            </a:r>
            <a:r>
              <a:rPr lang="en-US" altLang="ja-JP" sz="1900" i="1" dirty="0" smtClean="0">
                <a:latin typeface="Times New Roman" pitchFamily="18" charset="0"/>
                <a:ea typeface="ＭＳ 明朝" pitchFamily="17" charset="-128"/>
                <a:cs typeface="Times New Roman" pitchFamily="18" charset="0"/>
              </a:rPr>
              <a:t>p</a:t>
            </a:r>
            <a:r>
              <a:rPr lang="en-US" altLang="ja-JP" sz="1900" baseline="-25000" dirty="0" smtClean="0">
                <a:latin typeface="Times New Roman" pitchFamily="18" charset="0"/>
                <a:ea typeface="ＭＳ 明朝" pitchFamily="17" charset="-128"/>
                <a:cs typeface="Times New Roman" pitchFamily="18" charset="0"/>
              </a:rPr>
              <a:t>2</a:t>
            </a:r>
            <a:r>
              <a:rPr lang="en-US" altLang="ja-JP" sz="1900" dirty="0" smtClean="0">
                <a:latin typeface="Times New Roman" pitchFamily="18" charset="0"/>
                <a:ea typeface="ＭＳ 明朝" pitchFamily="17" charset="-128"/>
                <a:cs typeface="Times New Roman" pitchFamily="18" charset="0"/>
              </a:rPr>
              <a:t>, </a:t>
            </a:r>
            <a:r>
              <a:rPr lang="ja-JP" altLang="ja-JP" sz="1900" dirty="0" smtClean="0">
                <a:latin typeface="Times New Roman" pitchFamily="18" charset="0"/>
                <a:ea typeface="ＭＳ 明朝" pitchFamily="17" charset="-128"/>
                <a:cs typeface="Times New Roman" pitchFamily="18" charset="0"/>
              </a:rPr>
              <a:t>……</a:t>
            </a:r>
            <a:r>
              <a:rPr lang="en-US" altLang="ja-JP" sz="1900" dirty="0" smtClean="0">
                <a:latin typeface="Times New Roman" pitchFamily="18" charset="0"/>
                <a:ea typeface="ＭＳ 明朝" pitchFamily="17" charset="-128"/>
                <a:cs typeface="Times New Roman" pitchFamily="18" charset="0"/>
              </a:rPr>
              <a:t>, </a:t>
            </a:r>
            <a:r>
              <a:rPr lang="en-US" altLang="ja-JP" sz="1900" i="1" dirty="0" err="1" smtClean="0">
                <a:latin typeface="Times New Roman" pitchFamily="18" charset="0"/>
                <a:ea typeface="ＭＳ 明朝" pitchFamily="17" charset="-128"/>
                <a:cs typeface="Times New Roman" pitchFamily="18" charset="0"/>
              </a:rPr>
              <a:t>p</a:t>
            </a:r>
            <a:r>
              <a:rPr lang="en-US" altLang="ja-JP" sz="1900" i="1" baseline="-25000" dirty="0" err="1" smtClean="0">
                <a:latin typeface="Times New Roman" pitchFamily="18" charset="0"/>
                <a:ea typeface="ＭＳ 明朝" pitchFamily="17" charset="-128"/>
                <a:cs typeface="Times New Roman" pitchFamily="18" charset="0"/>
              </a:rPr>
              <a:t>n</a:t>
            </a:r>
            <a:r>
              <a:rPr lang="en-US" altLang="ja-JP" sz="1900" dirty="0" smtClean="0">
                <a:latin typeface="Times New Roman" pitchFamily="18" charset="0"/>
                <a:ea typeface="ＭＳ 明朝" pitchFamily="17" charset="-128"/>
                <a:cs typeface="Times New Roman" pitchFamily="18" charset="0"/>
              </a:rPr>
              <a:t> </a:t>
            </a:r>
            <a:r>
              <a:rPr lang="en-US" altLang="ja-JP" sz="1900" dirty="0" smtClean="0"/>
              <a:t>,        quantity= </a:t>
            </a:r>
            <a:r>
              <a:rPr lang="en-US" altLang="ja-JP" sz="1900" i="1" dirty="0" smtClean="0">
                <a:latin typeface="Times New Roman" pitchFamily="18" charset="0"/>
                <a:ea typeface="ＭＳ 明朝" pitchFamily="17" charset="-128"/>
                <a:cs typeface="Times New Roman" pitchFamily="18" charset="0"/>
              </a:rPr>
              <a:t>q</a:t>
            </a:r>
            <a:r>
              <a:rPr lang="en-US" altLang="ja-JP" sz="1900" baseline="-25000" dirty="0" smtClean="0">
                <a:latin typeface="Times New Roman" pitchFamily="18" charset="0"/>
                <a:ea typeface="ＭＳ 明朝" pitchFamily="17" charset="-128"/>
                <a:cs typeface="Times New Roman" pitchFamily="18" charset="0"/>
              </a:rPr>
              <a:t>1</a:t>
            </a:r>
            <a:r>
              <a:rPr lang="en-US" altLang="ja-JP" sz="1900" dirty="0" smtClean="0">
                <a:latin typeface="Times New Roman" pitchFamily="18" charset="0"/>
                <a:ea typeface="ＭＳ 明朝" pitchFamily="17" charset="-128"/>
                <a:cs typeface="Times New Roman" pitchFamily="18" charset="0"/>
              </a:rPr>
              <a:t>, </a:t>
            </a:r>
            <a:r>
              <a:rPr lang="en-US" altLang="ja-JP" sz="1900" i="1" dirty="0" smtClean="0">
                <a:latin typeface="Times New Roman" pitchFamily="18" charset="0"/>
                <a:ea typeface="ＭＳ 明朝" pitchFamily="17" charset="-128"/>
                <a:cs typeface="Times New Roman" pitchFamily="18" charset="0"/>
              </a:rPr>
              <a:t>q</a:t>
            </a:r>
            <a:r>
              <a:rPr lang="en-US" altLang="ja-JP" sz="1900" baseline="-25000" dirty="0" smtClean="0">
                <a:latin typeface="Times New Roman" pitchFamily="18" charset="0"/>
                <a:ea typeface="ＭＳ 明朝" pitchFamily="17" charset="-128"/>
                <a:cs typeface="Times New Roman" pitchFamily="18" charset="0"/>
              </a:rPr>
              <a:t>2</a:t>
            </a:r>
            <a:r>
              <a:rPr lang="en-US" altLang="ja-JP" sz="1900" dirty="0" smtClean="0">
                <a:latin typeface="Times New Roman" pitchFamily="18" charset="0"/>
                <a:ea typeface="ＭＳ 明朝" pitchFamily="17" charset="-128"/>
                <a:cs typeface="Times New Roman" pitchFamily="18" charset="0"/>
              </a:rPr>
              <a:t>, </a:t>
            </a:r>
            <a:r>
              <a:rPr lang="ja-JP" altLang="ja-JP" sz="1900" dirty="0" smtClean="0">
                <a:latin typeface="Times New Roman" pitchFamily="18" charset="0"/>
                <a:ea typeface="ＭＳ 明朝" pitchFamily="17" charset="-128"/>
                <a:cs typeface="Times New Roman" pitchFamily="18" charset="0"/>
              </a:rPr>
              <a:t>……</a:t>
            </a:r>
            <a:r>
              <a:rPr lang="en-US" altLang="ja-JP" sz="1900" dirty="0" smtClean="0">
                <a:latin typeface="Times New Roman" pitchFamily="18" charset="0"/>
                <a:ea typeface="ＭＳ 明朝" pitchFamily="17" charset="-128"/>
                <a:cs typeface="Times New Roman" pitchFamily="18" charset="0"/>
              </a:rPr>
              <a:t>, </a:t>
            </a:r>
            <a:r>
              <a:rPr lang="en-US" altLang="ja-JP" sz="1900" i="1" dirty="0" err="1" smtClean="0">
                <a:latin typeface="Times New Roman" pitchFamily="18" charset="0"/>
                <a:ea typeface="ＭＳ 明朝" pitchFamily="17" charset="-128"/>
                <a:cs typeface="Times New Roman" pitchFamily="18" charset="0"/>
              </a:rPr>
              <a:t>q</a:t>
            </a:r>
            <a:r>
              <a:rPr lang="en-US" altLang="ja-JP" sz="1900" i="1" baseline="-25000" dirty="0" err="1" smtClean="0">
                <a:latin typeface="Times New Roman" pitchFamily="18" charset="0"/>
                <a:ea typeface="ＭＳ 明朝" pitchFamily="17" charset="-128"/>
                <a:cs typeface="Times New Roman" pitchFamily="18" charset="0"/>
              </a:rPr>
              <a:t>n</a:t>
            </a:r>
            <a:r>
              <a:rPr lang="en-US" altLang="ja-JP" sz="1900" dirty="0" smtClean="0">
                <a:latin typeface="Times New Roman" pitchFamily="18" charset="0"/>
                <a:ea typeface="ＭＳ 明朝" pitchFamily="17" charset="-128"/>
                <a:cs typeface="Times New Roman" pitchFamily="18" charset="0"/>
              </a:rPr>
              <a:t> </a:t>
            </a:r>
            <a:endParaRPr lang="en-US" altLang="ja-JP" sz="1900" dirty="0" smtClean="0"/>
          </a:p>
          <a:p>
            <a:pPr>
              <a:buNone/>
            </a:pPr>
            <a:r>
              <a:rPr lang="en-US" altLang="ja-JP" sz="1900" dirty="0" smtClean="0"/>
              <a:t>Total value of Consumer goods = </a:t>
            </a:r>
            <a:r>
              <a:rPr lang="en-US" altLang="ja-JP" sz="1900" i="1" dirty="0" smtClean="0">
                <a:latin typeface="Times New Roman" pitchFamily="18" charset="0"/>
                <a:ea typeface="ＭＳ 明朝" pitchFamily="17" charset="-128"/>
                <a:cs typeface="Times New Roman" pitchFamily="18" charset="0"/>
              </a:rPr>
              <a:t>p</a:t>
            </a:r>
            <a:r>
              <a:rPr lang="en-US" altLang="ja-JP" sz="1900" baseline="-25000" dirty="0" smtClean="0">
                <a:latin typeface="Times New Roman" pitchFamily="18" charset="0"/>
                <a:ea typeface="ＭＳ 明朝" pitchFamily="17" charset="-128"/>
                <a:cs typeface="Times New Roman" pitchFamily="18" charset="0"/>
              </a:rPr>
              <a:t>1</a:t>
            </a:r>
            <a:r>
              <a:rPr lang="en-US" altLang="ja-JP" sz="1900" i="1" dirty="0" smtClean="0">
                <a:latin typeface="Times New Roman" pitchFamily="18" charset="0"/>
                <a:ea typeface="ＭＳ 明朝" pitchFamily="17" charset="-128"/>
                <a:cs typeface="Times New Roman" pitchFamily="18" charset="0"/>
              </a:rPr>
              <a:t> q</a:t>
            </a:r>
            <a:r>
              <a:rPr lang="en-US" altLang="ja-JP" sz="1900" baseline="-25000" dirty="0" smtClean="0">
                <a:latin typeface="Times New Roman" pitchFamily="18" charset="0"/>
                <a:ea typeface="ＭＳ 明朝" pitchFamily="17" charset="-128"/>
                <a:cs typeface="Times New Roman" pitchFamily="18" charset="0"/>
              </a:rPr>
              <a:t>1</a:t>
            </a:r>
            <a:r>
              <a:rPr lang="ja-JP" altLang="ja-JP" sz="1900" dirty="0" smtClean="0">
                <a:latin typeface="Times New Roman" pitchFamily="18" charset="0"/>
                <a:ea typeface="ＭＳ 明朝" pitchFamily="17" charset="-128"/>
                <a:cs typeface="Times New Roman" pitchFamily="18" charset="0"/>
              </a:rPr>
              <a:t>＋</a:t>
            </a:r>
            <a:r>
              <a:rPr lang="en-US" altLang="ja-JP" sz="1900" i="1" dirty="0" smtClean="0">
                <a:latin typeface="Times New Roman" pitchFamily="18" charset="0"/>
                <a:ea typeface="ＭＳ 明朝" pitchFamily="17" charset="-128"/>
                <a:cs typeface="Times New Roman" pitchFamily="18" charset="0"/>
              </a:rPr>
              <a:t>p</a:t>
            </a:r>
            <a:r>
              <a:rPr lang="en-US" altLang="ja-JP" sz="1900" baseline="-25000" dirty="0" smtClean="0">
                <a:latin typeface="Times New Roman" pitchFamily="18" charset="0"/>
                <a:ea typeface="ＭＳ 明朝" pitchFamily="17" charset="-128"/>
                <a:cs typeface="Times New Roman" pitchFamily="18" charset="0"/>
              </a:rPr>
              <a:t>2</a:t>
            </a:r>
            <a:r>
              <a:rPr lang="en-US" altLang="ja-JP" sz="1900" i="1" dirty="0" smtClean="0">
                <a:latin typeface="Times New Roman" pitchFamily="18" charset="0"/>
                <a:ea typeface="ＭＳ 明朝" pitchFamily="17" charset="-128"/>
                <a:cs typeface="Times New Roman" pitchFamily="18" charset="0"/>
              </a:rPr>
              <a:t> q</a:t>
            </a:r>
            <a:r>
              <a:rPr lang="en-US" altLang="ja-JP" sz="1900" baseline="-25000" dirty="0" smtClean="0">
                <a:latin typeface="Times New Roman" pitchFamily="18" charset="0"/>
                <a:ea typeface="ＭＳ 明朝" pitchFamily="17" charset="-128"/>
                <a:cs typeface="Times New Roman" pitchFamily="18" charset="0"/>
              </a:rPr>
              <a:t>2</a:t>
            </a:r>
            <a:r>
              <a:rPr lang="ja-JP" altLang="ja-JP" sz="1900" dirty="0" smtClean="0">
                <a:latin typeface="Times New Roman" pitchFamily="18" charset="0"/>
                <a:ea typeface="ＭＳ 明朝" pitchFamily="17" charset="-128"/>
                <a:cs typeface="Times New Roman" pitchFamily="18" charset="0"/>
              </a:rPr>
              <a:t>＋……＋</a:t>
            </a:r>
            <a:r>
              <a:rPr lang="en-US" altLang="ja-JP" sz="1900" i="1" dirty="0" err="1" smtClean="0">
                <a:latin typeface="Times New Roman" pitchFamily="18" charset="0"/>
                <a:ea typeface="ＭＳ 明朝" pitchFamily="17" charset="-128"/>
                <a:cs typeface="Times New Roman" pitchFamily="18" charset="0"/>
              </a:rPr>
              <a:t>p</a:t>
            </a:r>
            <a:r>
              <a:rPr lang="en-US" altLang="ja-JP" sz="1900" i="1" baseline="-25000" dirty="0" err="1" smtClean="0">
                <a:latin typeface="Times New Roman" pitchFamily="18" charset="0"/>
                <a:ea typeface="ＭＳ 明朝" pitchFamily="17" charset="-128"/>
                <a:cs typeface="Times New Roman" pitchFamily="18" charset="0"/>
              </a:rPr>
              <a:t>n</a:t>
            </a:r>
            <a:r>
              <a:rPr lang="en-US" altLang="ja-JP" sz="1900" i="1" dirty="0" smtClean="0">
                <a:latin typeface="Times New Roman" pitchFamily="18" charset="0"/>
                <a:ea typeface="ＭＳ 明朝" pitchFamily="17" charset="-128"/>
                <a:cs typeface="Times New Roman" pitchFamily="18" charset="0"/>
              </a:rPr>
              <a:t> </a:t>
            </a:r>
            <a:r>
              <a:rPr lang="en-US" altLang="ja-JP" sz="1900" i="1" dirty="0" err="1" smtClean="0">
                <a:latin typeface="Times New Roman" pitchFamily="18" charset="0"/>
                <a:ea typeface="ＭＳ 明朝" pitchFamily="17" charset="-128"/>
                <a:cs typeface="Times New Roman" pitchFamily="18" charset="0"/>
              </a:rPr>
              <a:t>q</a:t>
            </a:r>
            <a:r>
              <a:rPr lang="en-US" altLang="ja-JP" sz="1900" i="1" baseline="-25000" dirty="0" err="1" smtClean="0">
                <a:latin typeface="Times New Roman" pitchFamily="18" charset="0"/>
                <a:ea typeface="ＭＳ 明朝" pitchFamily="17" charset="-128"/>
                <a:cs typeface="Times New Roman" pitchFamily="18" charset="0"/>
              </a:rPr>
              <a:t>n</a:t>
            </a:r>
            <a:r>
              <a:rPr lang="en-US" altLang="ja-JP" sz="1900" dirty="0" smtClean="0">
                <a:latin typeface="Times New Roman" pitchFamily="18" charset="0"/>
                <a:ea typeface="ＭＳ 明朝" pitchFamily="17" charset="-128"/>
                <a:cs typeface="Times New Roman" pitchFamily="18" charset="0"/>
              </a:rPr>
              <a:t> </a:t>
            </a:r>
            <a:r>
              <a:rPr lang="ja-JP" altLang="ja-JP" sz="1900" dirty="0" smtClean="0">
                <a:latin typeface="Times New Roman" pitchFamily="18" charset="0"/>
                <a:ea typeface="ＭＳ 明朝" pitchFamily="17" charset="-128"/>
                <a:cs typeface="Times New Roman" pitchFamily="18" charset="0"/>
              </a:rPr>
              <a:t>＝Σ</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i="1" dirty="0" err="1" smtClean="0">
                <a:latin typeface="Times New Roman" pitchFamily="18" charset="0"/>
                <a:ea typeface="ＭＳ 明朝" pitchFamily="17" charset="-128"/>
                <a:cs typeface="Times New Roman" pitchFamily="18" charset="0"/>
              </a:rPr>
              <a:t>q</a:t>
            </a:r>
            <a:r>
              <a:rPr lang="en-US" altLang="ja-JP" sz="1900" i="1" baseline="-25000" dirty="0" err="1" smtClean="0">
                <a:latin typeface="Times New Roman" pitchFamily="18" charset="0"/>
                <a:ea typeface="ＭＳ 明朝" pitchFamily="17" charset="-128"/>
                <a:cs typeface="Times New Roman" pitchFamily="18" charset="0"/>
              </a:rPr>
              <a:t>i</a:t>
            </a:r>
            <a:r>
              <a:rPr lang="en-US" altLang="ja-JP" sz="1900" i="1" baseline="-25000" dirty="0" smtClean="0">
                <a:latin typeface="Times New Roman" pitchFamily="18" charset="0"/>
                <a:ea typeface="ＭＳ 明朝" pitchFamily="17" charset="-128"/>
                <a:cs typeface="Times New Roman" pitchFamily="18" charset="0"/>
              </a:rPr>
              <a:t> </a:t>
            </a:r>
            <a:endParaRPr lang="en-US" altLang="ja-JP" sz="1900" dirty="0" smtClean="0"/>
          </a:p>
          <a:p>
            <a:pPr>
              <a:buNone/>
            </a:pPr>
            <a:r>
              <a:rPr lang="en-US" altLang="ja-JP" sz="1900" dirty="0" smtClean="0"/>
              <a:t>Total nominal value of consumer goods in base year = </a:t>
            </a:r>
            <a:r>
              <a:rPr lang="ja-JP" altLang="ja-JP" sz="1900" dirty="0" smtClean="0">
                <a:latin typeface="Times New Roman" pitchFamily="18" charset="0"/>
                <a:ea typeface="ＭＳ 明朝" pitchFamily="17" charset="-128"/>
                <a:cs typeface="Times New Roman" pitchFamily="18" charset="0"/>
              </a:rPr>
              <a:t>Σ</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baseline="30000" dirty="0" smtClean="0">
                <a:latin typeface="Times New Roman" pitchFamily="18" charset="0"/>
                <a:ea typeface="ＭＳ 明朝" pitchFamily="17" charset="-128"/>
                <a:cs typeface="Times New Roman" pitchFamily="18" charset="0"/>
              </a:rPr>
              <a:t>0</a:t>
            </a:r>
            <a:r>
              <a:rPr lang="en-US" altLang="ja-JP" sz="1900" i="1" dirty="0" smtClean="0">
                <a:latin typeface="Times New Roman" pitchFamily="18" charset="0"/>
                <a:ea typeface="ＭＳ 明朝" pitchFamily="17" charset="-128"/>
                <a:cs typeface="Times New Roman" pitchFamily="18" charset="0"/>
              </a:rPr>
              <a:t>q</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baseline="30000" dirty="0" smtClean="0">
                <a:latin typeface="Times New Roman" pitchFamily="18" charset="0"/>
                <a:ea typeface="ＭＳ 明朝" pitchFamily="17" charset="-128"/>
                <a:cs typeface="Times New Roman" pitchFamily="18" charset="0"/>
              </a:rPr>
              <a:t>0</a:t>
            </a:r>
            <a:endParaRPr lang="en-US" altLang="ja-JP" sz="1900" dirty="0" smtClean="0"/>
          </a:p>
          <a:p>
            <a:pPr>
              <a:buNone/>
            </a:pPr>
            <a:r>
              <a:rPr lang="en-US" altLang="ja-JP" sz="1900" dirty="0" smtClean="0"/>
              <a:t>Total nominal value of consumer goods in year </a:t>
            </a:r>
            <a:r>
              <a:rPr lang="en-US" altLang="ja-JP" sz="1900" i="1" dirty="0" smtClean="0"/>
              <a:t>t </a:t>
            </a:r>
            <a:r>
              <a:rPr lang="en-US" altLang="ja-JP" sz="1900" dirty="0" smtClean="0"/>
              <a:t>= </a:t>
            </a:r>
            <a:r>
              <a:rPr lang="ja-JP" altLang="ja-JP" sz="1900" dirty="0" smtClean="0">
                <a:latin typeface="Times New Roman" pitchFamily="18" charset="0"/>
                <a:ea typeface="ＭＳ 明朝" pitchFamily="17" charset="-128"/>
                <a:cs typeface="Times New Roman" pitchFamily="18" charset="0"/>
              </a:rPr>
              <a:t>Σ</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i="1" baseline="30000" dirty="0" err="1" smtClean="0">
                <a:latin typeface="Times New Roman" pitchFamily="18" charset="0"/>
                <a:ea typeface="ＭＳ 明朝" pitchFamily="17" charset="-128"/>
                <a:cs typeface="Times New Roman" pitchFamily="18" charset="0"/>
              </a:rPr>
              <a:t>t</a:t>
            </a:r>
            <a:r>
              <a:rPr lang="en-US" altLang="ja-JP" sz="1900" i="1" dirty="0" err="1" smtClean="0">
                <a:latin typeface="Times New Roman" pitchFamily="18" charset="0"/>
                <a:ea typeface="ＭＳ 明朝" pitchFamily="17" charset="-128"/>
                <a:cs typeface="Times New Roman" pitchFamily="18" charset="0"/>
              </a:rPr>
              <a:t>q</a:t>
            </a:r>
            <a:r>
              <a:rPr lang="en-US" altLang="ja-JP" sz="1900" i="1" baseline="-25000" dirty="0" err="1" smtClean="0">
                <a:latin typeface="Times New Roman" pitchFamily="18" charset="0"/>
                <a:ea typeface="ＭＳ 明朝" pitchFamily="17" charset="-128"/>
                <a:cs typeface="Times New Roman" pitchFamily="18" charset="0"/>
              </a:rPr>
              <a:t>i</a:t>
            </a:r>
            <a:r>
              <a:rPr lang="en-US" altLang="ja-JP" sz="1900" i="1" baseline="30000" dirty="0" err="1" smtClean="0">
                <a:latin typeface="Times New Roman" pitchFamily="18" charset="0"/>
                <a:ea typeface="ＭＳ 明朝" pitchFamily="17" charset="-128"/>
                <a:cs typeface="Times New Roman" pitchFamily="18" charset="0"/>
              </a:rPr>
              <a:t>t</a:t>
            </a:r>
            <a:r>
              <a:rPr lang="en-US" altLang="ja-JP" sz="1900" i="1" baseline="30000" dirty="0" smtClean="0">
                <a:latin typeface="Times New Roman" pitchFamily="18" charset="0"/>
                <a:ea typeface="ＭＳ 明朝" pitchFamily="17" charset="-128"/>
                <a:cs typeface="Times New Roman" pitchFamily="18" charset="0"/>
              </a:rPr>
              <a:t> </a:t>
            </a:r>
            <a:endParaRPr lang="en-US" altLang="ja-JP" sz="1900" dirty="0" smtClean="0"/>
          </a:p>
          <a:p>
            <a:pPr>
              <a:buNone/>
            </a:pPr>
            <a:r>
              <a:rPr lang="en-US" altLang="ja-JP" sz="1900" dirty="0" smtClean="0"/>
              <a:t>To assume the price in</a:t>
            </a:r>
            <a:r>
              <a:rPr lang="en-US" altLang="ja-JP" sz="1900" i="1" dirty="0" smtClean="0"/>
              <a:t> t </a:t>
            </a:r>
            <a:r>
              <a:rPr lang="en-US" altLang="ja-JP" sz="1900" dirty="0" smtClean="0"/>
              <a:t>year to remain unchanged as </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baseline="30000" dirty="0" smtClean="0">
                <a:latin typeface="Times New Roman" pitchFamily="18" charset="0"/>
                <a:ea typeface="ＭＳ 明朝" pitchFamily="17" charset="-128"/>
                <a:cs typeface="Times New Roman" pitchFamily="18" charset="0"/>
              </a:rPr>
              <a:t>0 </a:t>
            </a:r>
            <a:r>
              <a:rPr lang="en-US" altLang="ja-JP" sz="1900" dirty="0" smtClean="0"/>
              <a:t>⇒ total nominal </a:t>
            </a:r>
            <a:endParaRPr lang="en-US" altLang="ja-JP" sz="1900" dirty="0" smtClean="0"/>
          </a:p>
          <a:p>
            <a:pPr>
              <a:buNone/>
            </a:pPr>
            <a:r>
              <a:rPr lang="en-US" altLang="ja-JP" sz="1900" dirty="0" smtClean="0"/>
              <a:t>value </a:t>
            </a:r>
            <a:r>
              <a:rPr lang="en-US" altLang="ja-JP" sz="1900" dirty="0" smtClean="0"/>
              <a:t>of consumer goods calculated with the prices in the base year </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baseline="30000" dirty="0" smtClean="0">
                <a:latin typeface="Times New Roman" pitchFamily="18" charset="0"/>
                <a:ea typeface="ＭＳ 明朝" pitchFamily="17" charset="-128"/>
                <a:cs typeface="Times New Roman" pitchFamily="18" charset="0"/>
              </a:rPr>
              <a:t>0</a:t>
            </a:r>
            <a:r>
              <a:rPr lang="en-US" altLang="ja-JP" sz="1900" dirty="0" smtClean="0"/>
              <a:t> = </a:t>
            </a:r>
            <a:r>
              <a:rPr lang="ja-JP" altLang="ja-JP" sz="1900" dirty="0" smtClean="0">
                <a:latin typeface="Times New Roman" pitchFamily="18" charset="0"/>
                <a:ea typeface="ＭＳ 明朝" pitchFamily="17" charset="-128"/>
                <a:cs typeface="Times New Roman" pitchFamily="18" charset="0"/>
              </a:rPr>
              <a:t>Σ</a:t>
            </a:r>
            <a:r>
              <a:rPr lang="en-US" altLang="ja-JP" sz="1900" i="1" dirty="0" smtClean="0">
                <a:latin typeface="Times New Roman" pitchFamily="18" charset="0"/>
                <a:ea typeface="ＭＳ 明朝" pitchFamily="17" charset="-128"/>
                <a:cs typeface="Times New Roman" pitchFamily="18" charset="0"/>
              </a:rPr>
              <a:t>p</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dirty="0" smtClean="0">
                <a:latin typeface="Times New Roman" pitchFamily="18" charset="0"/>
                <a:ea typeface="ＭＳ 明朝" pitchFamily="17" charset="-128"/>
                <a:cs typeface="Times New Roman" pitchFamily="18" charset="0"/>
              </a:rPr>
              <a:t> </a:t>
            </a:r>
            <a:r>
              <a:rPr lang="en-US" altLang="ja-JP" sz="1900" baseline="30000" dirty="0" smtClean="0">
                <a:latin typeface="Times New Roman" pitchFamily="18" charset="0"/>
                <a:ea typeface="ＭＳ 明朝" pitchFamily="17" charset="-128"/>
                <a:cs typeface="Times New Roman" pitchFamily="18" charset="0"/>
              </a:rPr>
              <a:t>0</a:t>
            </a:r>
            <a:r>
              <a:rPr lang="en-US" altLang="ja-JP" sz="1900" i="1" dirty="0" smtClean="0">
                <a:latin typeface="Times New Roman" pitchFamily="18" charset="0"/>
                <a:ea typeface="ＭＳ 明朝" pitchFamily="17" charset="-128"/>
                <a:cs typeface="Times New Roman" pitchFamily="18" charset="0"/>
              </a:rPr>
              <a:t>q</a:t>
            </a:r>
            <a:r>
              <a:rPr lang="en-US" altLang="ja-JP" sz="1900" i="1" baseline="-25000" dirty="0" smtClean="0">
                <a:latin typeface="Times New Roman" pitchFamily="18" charset="0"/>
                <a:ea typeface="ＭＳ 明朝" pitchFamily="17" charset="-128"/>
                <a:cs typeface="Times New Roman" pitchFamily="18" charset="0"/>
              </a:rPr>
              <a:t>i</a:t>
            </a:r>
            <a:r>
              <a:rPr lang="en-US" altLang="ja-JP" sz="1900" i="1" baseline="30000" dirty="0" smtClean="0">
                <a:latin typeface="Times New Roman" pitchFamily="18" charset="0"/>
                <a:ea typeface="ＭＳ 明朝" pitchFamily="17" charset="-128"/>
                <a:cs typeface="Times New Roman" pitchFamily="18" charset="0"/>
              </a:rPr>
              <a:t>t </a:t>
            </a:r>
          </a:p>
          <a:p>
            <a:pPr>
              <a:buNone/>
            </a:pPr>
            <a:r>
              <a:rPr lang="en-US" altLang="ja-JP" sz="1900" dirty="0" smtClean="0"/>
              <a:t> "How much will it cost to buy the quantity in the compared year at the </a:t>
            </a:r>
            <a:r>
              <a:rPr lang="en-US" altLang="ja-JP" sz="1900" dirty="0" smtClean="0"/>
              <a:t>base</a:t>
            </a:r>
          </a:p>
          <a:p>
            <a:pPr>
              <a:buNone/>
            </a:pPr>
            <a:r>
              <a:rPr lang="en-US" altLang="ja-JP" sz="1900" dirty="0" smtClean="0"/>
              <a:t> </a:t>
            </a:r>
            <a:r>
              <a:rPr lang="en-US" altLang="ja-JP" sz="1900" dirty="0" smtClean="0"/>
              <a:t>year price" </a:t>
            </a:r>
            <a:r>
              <a:rPr lang="en-US" altLang="ja-JP" sz="1900" dirty="0" smtClean="0"/>
              <a:t>="</a:t>
            </a:r>
            <a:r>
              <a:rPr lang="en-US" altLang="ja-JP" sz="1900" dirty="0" smtClean="0"/>
              <a:t>Total value of consumer goods measured with unchanged </a:t>
            </a:r>
            <a:r>
              <a:rPr lang="en-US" altLang="ja-JP" sz="1900" dirty="0" smtClean="0"/>
              <a:t>prices“</a:t>
            </a:r>
          </a:p>
          <a:p>
            <a:pPr>
              <a:buNone/>
            </a:pPr>
            <a:r>
              <a:rPr lang="ja-JP" altLang="ja-JP" sz="1900" dirty="0" smtClean="0">
                <a:cs typeface="Times New Roman" pitchFamily="18" charset="0"/>
              </a:rPr>
              <a:t>国内総生産を</a:t>
            </a:r>
            <a:r>
              <a:rPr lang="ja-JP" altLang="ja-JP" sz="1900" b="1" dirty="0" smtClean="0">
                <a:cs typeface="Times New Roman" pitchFamily="18" charset="0"/>
              </a:rPr>
              <a:t>時価</a:t>
            </a:r>
            <a:r>
              <a:rPr lang="ja-JP" altLang="ja-JP" sz="1900" dirty="0" smtClean="0">
                <a:cs typeface="Times New Roman" pitchFamily="18" charset="0"/>
              </a:rPr>
              <a:t>（</a:t>
            </a:r>
            <a:r>
              <a:rPr lang="en-US" altLang="ja-JP" sz="1900" dirty="0" smtClean="0">
                <a:cs typeface="Times New Roman" pitchFamily="18" charset="0"/>
              </a:rPr>
              <a:t>current price</a:t>
            </a:r>
            <a:r>
              <a:rPr lang="ja-JP" altLang="ja-JP" sz="1900" dirty="0" smtClean="0">
                <a:cs typeface="Times New Roman" pitchFamily="18" charset="0"/>
              </a:rPr>
              <a:t>）で評価⇒</a:t>
            </a:r>
            <a:r>
              <a:rPr lang="ja-JP" altLang="ja-JP" sz="1900" b="1" dirty="0" smtClean="0">
                <a:cs typeface="Times New Roman" pitchFamily="18" charset="0"/>
              </a:rPr>
              <a:t>名目国内総生産</a:t>
            </a:r>
            <a:r>
              <a:rPr lang="ja-JP" altLang="ja-JP" sz="1900" dirty="0" smtClean="0">
                <a:cs typeface="Times New Roman" pitchFamily="18" charset="0"/>
              </a:rPr>
              <a:t>（</a:t>
            </a:r>
            <a:r>
              <a:rPr lang="en-US" altLang="ja-JP" sz="1900" dirty="0" smtClean="0">
                <a:cs typeface="Times New Roman" pitchFamily="18" charset="0"/>
              </a:rPr>
              <a:t>nominal gross domestic products: nominal GDP</a:t>
            </a:r>
            <a:r>
              <a:rPr lang="ja-JP" altLang="ja-JP" sz="1900" dirty="0" smtClean="0">
                <a:cs typeface="Times New Roman" pitchFamily="18" charset="0"/>
              </a:rPr>
              <a:t>）</a:t>
            </a:r>
          </a:p>
          <a:p>
            <a:pPr>
              <a:buNone/>
            </a:pPr>
            <a:r>
              <a:rPr lang="ja-JP" altLang="ja-JP" sz="1900" b="1" dirty="0" smtClean="0">
                <a:cs typeface="Times New Roman" pitchFamily="18" charset="0"/>
              </a:rPr>
              <a:t>＝実質国内総生産</a:t>
            </a:r>
            <a:r>
              <a:rPr lang="ja-JP" altLang="ja-JP" sz="1900" dirty="0" smtClean="0">
                <a:cs typeface="Times New Roman" pitchFamily="18" charset="0"/>
              </a:rPr>
              <a:t>（</a:t>
            </a:r>
            <a:r>
              <a:rPr lang="en-US" altLang="ja-JP" sz="1900" dirty="0" smtClean="0">
                <a:cs typeface="Times New Roman" pitchFamily="18" charset="0"/>
              </a:rPr>
              <a:t>real gross domestic products: real GDP</a:t>
            </a:r>
            <a:r>
              <a:rPr lang="ja-JP" altLang="ja-JP" sz="1900" dirty="0" smtClean="0">
                <a:cs typeface="Times New Roman" pitchFamily="18" charset="0"/>
              </a:rPr>
              <a:t>）×</a:t>
            </a:r>
            <a:r>
              <a:rPr lang="en-US" altLang="ja-JP" sz="1900" dirty="0" smtClean="0">
                <a:cs typeface="Times New Roman" pitchFamily="18" charset="0"/>
              </a:rPr>
              <a:t>GDP</a:t>
            </a:r>
            <a:r>
              <a:rPr lang="ja-JP" altLang="ja-JP" sz="1900" dirty="0" smtClean="0">
                <a:cs typeface="Times New Roman" pitchFamily="18" charset="0"/>
              </a:rPr>
              <a:t>デフレーター</a:t>
            </a:r>
            <a:endParaRPr lang="en-US" altLang="ja-JP" sz="1900" dirty="0" smtClean="0">
              <a:cs typeface="Times New Roman" pitchFamily="18" charset="0"/>
            </a:endParaRPr>
          </a:p>
          <a:p>
            <a:pPr>
              <a:buNone/>
            </a:pPr>
            <a:r>
              <a:rPr lang="ja-JP" altLang="ja-JP" sz="1900" dirty="0" smtClean="0">
                <a:cs typeface="Times New Roman" pitchFamily="18" charset="0"/>
              </a:rPr>
              <a:t>消費財の価格＝</a:t>
            </a:r>
            <a:r>
              <a:rPr lang="en-US" altLang="ja-JP" sz="1900" i="1" dirty="0" smtClean="0">
                <a:cs typeface="Times New Roman" pitchFamily="18" charset="0"/>
              </a:rPr>
              <a:t>p</a:t>
            </a:r>
            <a:r>
              <a:rPr lang="en-US" altLang="ja-JP" sz="1900" baseline="-25000" dirty="0" smtClean="0">
                <a:cs typeface="Times New Roman" pitchFamily="18" charset="0"/>
              </a:rPr>
              <a:t>1</a:t>
            </a:r>
            <a:r>
              <a:rPr lang="en-US" altLang="ja-JP" sz="1900" dirty="0" smtClean="0">
                <a:cs typeface="Times New Roman" pitchFamily="18" charset="0"/>
              </a:rPr>
              <a:t>, </a:t>
            </a:r>
            <a:r>
              <a:rPr lang="en-US" altLang="ja-JP" sz="1900" i="1" dirty="0" smtClean="0">
                <a:cs typeface="Times New Roman" pitchFamily="18" charset="0"/>
              </a:rPr>
              <a:t>p</a:t>
            </a:r>
            <a:r>
              <a:rPr lang="en-US" altLang="ja-JP" sz="1900" baseline="-25000" dirty="0" smtClean="0">
                <a:cs typeface="Times New Roman" pitchFamily="18" charset="0"/>
              </a:rPr>
              <a:t>2</a:t>
            </a:r>
            <a:r>
              <a:rPr lang="en-US" altLang="ja-JP" sz="1900" dirty="0" smtClean="0">
                <a:cs typeface="Times New Roman" pitchFamily="18" charset="0"/>
              </a:rPr>
              <a:t>, </a:t>
            </a:r>
            <a:r>
              <a:rPr lang="ja-JP" altLang="ja-JP" sz="1900" dirty="0" smtClean="0">
                <a:cs typeface="Times New Roman" pitchFamily="18" charset="0"/>
              </a:rPr>
              <a:t>……</a:t>
            </a:r>
            <a:r>
              <a:rPr lang="en-US" altLang="ja-JP" sz="1900" dirty="0" smtClean="0">
                <a:cs typeface="Times New Roman" pitchFamily="18" charset="0"/>
              </a:rPr>
              <a:t>, </a:t>
            </a:r>
            <a:r>
              <a:rPr lang="en-US" altLang="ja-JP" sz="1900" i="1" dirty="0" err="1" smtClean="0">
                <a:cs typeface="Times New Roman" pitchFamily="18" charset="0"/>
              </a:rPr>
              <a:t>p</a:t>
            </a:r>
            <a:r>
              <a:rPr lang="en-US" altLang="ja-JP" sz="1900" i="1" baseline="-25000" dirty="0" err="1" smtClean="0">
                <a:cs typeface="Times New Roman" pitchFamily="18" charset="0"/>
              </a:rPr>
              <a:t>n</a:t>
            </a:r>
            <a:r>
              <a:rPr lang="en-US" altLang="ja-JP" sz="1900" dirty="0" smtClean="0">
                <a:cs typeface="Times New Roman" pitchFamily="18" charset="0"/>
              </a:rPr>
              <a:t> </a:t>
            </a:r>
            <a:r>
              <a:rPr lang="ja-JP" altLang="ja-JP" sz="1900" dirty="0" err="1" smtClean="0">
                <a:cs typeface="Times New Roman" pitchFamily="18" charset="0"/>
              </a:rPr>
              <a:t>、</a:t>
            </a:r>
            <a:r>
              <a:rPr lang="en-US" altLang="ja-JP" sz="1900" dirty="0" smtClean="0">
                <a:cs typeface="Times New Roman" pitchFamily="18" charset="0"/>
              </a:rPr>
              <a:t>   </a:t>
            </a:r>
            <a:r>
              <a:rPr lang="ja-JP" altLang="ja-JP" sz="1900" dirty="0" smtClean="0">
                <a:cs typeface="Times New Roman" pitchFamily="18" charset="0"/>
              </a:rPr>
              <a:t>数量＝</a:t>
            </a:r>
            <a:r>
              <a:rPr lang="en-US" altLang="ja-JP" sz="1900" i="1" dirty="0" smtClean="0">
                <a:cs typeface="Times New Roman" pitchFamily="18" charset="0"/>
              </a:rPr>
              <a:t>q</a:t>
            </a:r>
            <a:r>
              <a:rPr lang="en-US" altLang="ja-JP" sz="1900" baseline="-25000" dirty="0" smtClean="0">
                <a:cs typeface="Times New Roman" pitchFamily="18" charset="0"/>
              </a:rPr>
              <a:t>1</a:t>
            </a:r>
            <a:r>
              <a:rPr lang="en-US" altLang="ja-JP" sz="1900" dirty="0" smtClean="0">
                <a:cs typeface="Times New Roman" pitchFamily="18" charset="0"/>
              </a:rPr>
              <a:t>, </a:t>
            </a:r>
            <a:r>
              <a:rPr lang="en-US" altLang="ja-JP" sz="1900" i="1" dirty="0" smtClean="0">
                <a:cs typeface="Times New Roman" pitchFamily="18" charset="0"/>
              </a:rPr>
              <a:t>q</a:t>
            </a:r>
            <a:r>
              <a:rPr lang="en-US" altLang="ja-JP" sz="1900" baseline="-25000" dirty="0" smtClean="0">
                <a:cs typeface="Times New Roman" pitchFamily="18" charset="0"/>
              </a:rPr>
              <a:t>2</a:t>
            </a:r>
            <a:r>
              <a:rPr lang="en-US" altLang="ja-JP" sz="1900" dirty="0" smtClean="0">
                <a:cs typeface="Times New Roman" pitchFamily="18" charset="0"/>
              </a:rPr>
              <a:t>, </a:t>
            </a:r>
            <a:r>
              <a:rPr lang="ja-JP" altLang="ja-JP" sz="1900" dirty="0" smtClean="0">
                <a:cs typeface="Times New Roman" pitchFamily="18" charset="0"/>
              </a:rPr>
              <a:t>……</a:t>
            </a:r>
            <a:r>
              <a:rPr lang="en-US" altLang="ja-JP" sz="1900" dirty="0" smtClean="0">
                <a:cs typeface="Times New Roman" pitchFamily="18" charset="0"/>
              </a:rPr>
              <a:t>, </a:t>
            </a:r>
            <a:r>
              <a:rPr lang="en-US" altLang="ja-JP" sz="1900" i="1" dirty="0" err="1" smtClean="0">
                <a:cs typeface="Times New Roman" pitchFamily="18" charset="0"/>
              </a:rPr>
              <a:t>q</a:t>
            </a:r>
            <a:r>
              <a:rPr lang="en-US" altLang="ja-JP" sz="1900" i="1" baseline="-25000" dirty="0" err="1" smtClean="0">
                <a:cs typeface="Times New Roman" pitchFamily="18" charset="0"/>
              </a:rPr>
              <a:t>n</a:t>
            </a:r>
            <a:r>
              <a:rPr lang="en-US" altLang="ja-JP" sz="1900" dirty="0" smtClean="0">
                <a:cs typeface="Times New Roman" pitchFamily="18" charset="0"/>
              </a:rPr>
              <a:t> </a:t>
            </a:r>
            <a:r>
              <a:rPr lang="ja-JP" altLang="ja-JP" sz="1900" dirty="0" smtClean="0">
                <a:cs typeface="Times New Roman" pitchFamily="18" charset="0"/>
              </a:rPr>
              <a:t>　</a:t>
            </a:r>
          </a:p>
          <a:p>
            <a:pPr>
              <a:buNone/>
            </a:pPr>
            <a:r>
              <a:rPr lang="ja-JP" altLang="ja-JP" sz="1900" dirty="0" smtClean="0">
                <a:cs typeface="Times New Roman" pitchFamily="18" charset="0"/>
              </a:rPr>
              <a:t>消費財総額＝</a:t>
            </a:r>
            <a:r>
              <a:rPr lang="en-US" altLang="ja-JP" sz="1900" i="1" dirty="0" smtClean="0">
                <a:cs typeface="Times New Roman" pitchFamily="18" charset="0"/>
              </a:rPr>
              <a:t>p</a:t>
            </a:r>
            <a:r>
              <a:rPr lang="en-US" altLang="ja-JP" sz="1900" baseline="-25000" dirty="0" smtClean="0">
                <a:cs typeface="Times New Roman" pitchFamily="18" charset="0"/>
              </a:rPr>
              <a:t>1</a:t>
            </a:r>
            <a:r>
              <a:rPr lang="en-US" altLang="ja-JP" sz="1900" i="1" dirty="0" smtClean="0">
                <a:cs typeface="Times New Roman" pitchFamily="18" charset="0"/>
              </a:rPr>
              <a:t> q</a:t>
            </a:r>
            <a:r>
              <a:rPr lang="en-US" altLang="ja-JP" sz="1900" baseline="-25000" dirty="0" smtClean="0">
                <a:cs typeface="Times New Roman" pitchFamily="18" charset="0"/>
              </a:rPr>
              <a:t>1</a:t>
            </a:r>
            <a:r>
              <a:rPr lang="ja-JP" altLang="ja-JP" sz="1900" dirty="0" smtClean="0">
                <a:cs typeface="Times New Roman" pitchFamily="18" charset="0"/>
              </a:rPr>
              <a:t>＋</a:t>
            </a:r>
            <a:r>
              <a:rPr lang="en-US" altLang="ja-JP" sz="1900" i="1" dirty="0" smtClean="0">
                <a:cs typeface="Times New Roman" pitchFamily="18" charset="0"/>
              </a:rPr>
              <a:t>p</a:t>
            </a:r>
            <a:r>
              <a:rPr lang="en-US" altLang="ja-JP" sz="1900" baseline="-25000" dirty="0" smtClean="0">
                <a:cs typeface="Times New Roman" pitchFamily="18" charset="0"/>
              </a:rPr>
              <a:t>2</a:t>
            </a:r>
            <a:r>
              <a:rPr lang="en-US" altLang="ja-JP" sz="1900" i="1" dirty="0" smtClean="0">
                <a:cs typeface="Times New Roman" pitchFamily="18" charset="0"/>
              </a:rPr>
              <a:t> q</a:t>
            </a:r>
            <a:r>
              <a:rPr lang="en-US" altLang="ja-JP" sz="1900" baseline="-25000" dirty="0" smtClean="0">
                <a:cs typeface="Times New Roman" pitchFamily="18" charset="0"/>
              </a:rPr>
              <a:t>2</a:t>
            </a:r>
            <a:r>
              <a:rPr lang="ja-JP" altLang="ja-JP" sz="1900" dirty="0" smtClean="0">
                <a:cs typeface="Times New Roman" pitchFamily="18" charset="0"/>
              </a:rPr>
              <a:t>＋……＋</a:t>
            </a:r>
            <a:r>
              <a:rPr lang="en-US" altLang="ja-JP" sz="1900" i="1" dirty="0" err="1" smtClean="0">
                <a:cs typeface="Times New Roman" pitchFamily="18" charset="0"/>
              </a:rPr>
              <a:t>p</a:t>
            </a:r>
            <a:r>
              <a:rPr lang="en-US" altLang="ja-JP" sz="1900" i="1" baseline="-25000" dirty="0" err="1" smtClean="0">
                <a:cs typeface="Times New Roman" pitchFamily="18" charset="0"/>
              </a:rPr>
              <a:t>n</a:t>
            </a:r>
            <a:r>
              <a:rPr lang="en-US" altLang="ja-JP" sz="1900" i="1" dirty="0" smtClean="0">
                <a:cs typeface="Times New Roman" pitchFamily="18" charset="0"/>
              </a:rPr>
              <a:t> </a:t>
            </a:r>
            <a:r>
              <a:rPr lang="en-US" altLang="ja-JP" sz="1900" i="1" dirty="0" err="1" smtClean="0">
                <a:cs typeface="Times New Roman" pitchFamily="18" charset="0"/>
              </a:rPr>
              <a:t>q</a:t>
            </a:r>
            <a:r>
              <a:rPr lang="en-US" altLang="ja-JP" sz="1900" i="1" baseline="-25000" dirty="0" err="1" smtClean="0">
                <a:cs typeface="Times New Roman" pitchFamily="18" charset="0"/>
              </a:rPr>
              <a:t>n</a:t>
            </a:r>
            <a:r>
              <a:rPr lang="en-US" altLang="ja-JP" sz="1900" dirty="0" smtClean="0">
                <a:cs typeface="Times New Roman" pitchFamily="18" charset="0"/>
              </a:rPr>
              <a:t> </a:t>
            </a:r>
            <a:r>
              <a:rPr lang="ja-JP" altLang="ja-JP" sz="1900" dirty="0" smtClean="0">
                <a:cs typeface="Times New Roman" pitchFamily="18" charset="0"/>
              </a:rPr>
              <a:t>＝Σ</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i="1" dirty="0" err="1" smtClean="0">
                <a:cs typeface="Times New Roman" pitchFamily="18" charset="0"/>
              </a:rPr>
              <a:t>q</a:t>
            </a:r>
            <a:r>
              <a:rPr lang="en-US" altLang="ja-JP" sz="1900" i="1" baseline="-25000" dirty="0" err="1" smtClean="0">
                <a:cs typeface="Times New Roman" pitchFamily="18" charset="0"/>
              </a:rPr>
              <a:t>i</a:t>
            </a:r>
            <a:endParaRPr lang="ja-JP" altLang="ja-JP" sz="1900" dirty="0" smtClean="0">
              <a:cs typeface="Times New Roman" pitchFamily="18" charset="0"/>
            </a:endParaRPr>
          </a:p>
          <a:p>
            <a:pPr>
              <a:buNone/>
            </a:pPr>
            <a:r>
              <a:rPr lang="ja-JP" altLang="ja-JP" sz="1900" dirty="0" smtClean="0">
                <a:cs typeface="Times New Roman" pitchFamily="18" charset="0"/>
              </a:rPr>
              <a:t>基準年の名目消費財総額＝Σ</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baseline="30000" dirty="0" smtClean="0">
                <a:cs typeface="Times New Roman" pitchFamily="18" charset="0"/>
              </a:rPr>
              <a:t>0</a:t>
            </a:r>
            <a:r>
              <a:rPr lang="en-US" altLang="ja-JP" sz="1900" i="1" dirty="0" smtClean="0">
                <a:cs typeface="Times New Roman" pitchFamily="18" charset="0"/>
              </a:rPr>
              <a:t>q</a:t>
            </a:r>
            <a:r>
              <a:rPr lang="en-US" altLang="ja-JP" sz="1900" i="1" baseline="-25000" dirty="0" smtClean="0">
                <a:cs typeface="Times New Roman" pitchFamily="18" charset="0"/>
              </a:rPr>
              <a:t>i</a:t>
            </a:r>
            <a:r>
              <a:rPr lang="en-US" altLang="ja-JP" sz="1900" baseline="30000" dirty="0" smtClean="0">
                <a:cs typeface="Times New Roman" pitchFamily="18" charset="0"/>
              </a:rPr>
              <a:t>0</a:t>
            </a:r>
            <a:endParaRPr lang="ja-JP" altLang="ja-JP" sz="1900" dirty="0" smtClean="0">
              <a:cs typeface="Times New Roman" pitchFamily="18" charset="0"/>
            </a:endParaRPr>
          </a:p>
          <a:p>
            <a:pPr>
              <a:buNone/>
            </a:pPr>
            <a:r>
              <a:rPr lang="en-US" altLang="ja-JP" sz="1900" i="1" dirty="0" smtClean="0">
                <a:cs typeface="Times New Roman" pitchFamily="18" charset="0"/>
              </a:rPr>
              <a:t>t</a:t>
            </a:r>
            <a:r>
              <a:rPr lang="ja-JP" altLang="ja-JP" sz="1900" dirty="0" smtClean="0">
                <a:cs typeface="Times New Roman" pitchFamily="18" charset="0"/>
              </a:rPr>
              <a:t>年の名目消費財総額＝Σ</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i="1" baseline="30000" dirty="0" err="1" smtClean="0">
                <a:cs typeface="Times New Roman" pitchFamily="18" charset="0"/>
              </a:rPr>
              <a:t>t</a:t>
            </a:r>
            <a:r>
              <a:rPr lang="en-US" altLang="ja-JP" sz="1900" i="1" dirty="0" err="1" smtClean="0">
                <a:cs typeface="Times New Roman" pitchFamily="18" charset="0"/>
              </a:rPr>
              <a:t>q</a:t>
            </a:r>
            <a:r>
              <a:rPr lang="en-US" altLang="ja-JP" sz="1900" i="1" baseline="-25000" dirty="0" err="1" smtClean="0">
                <a:cs typeface="Times New Roman" pitchFamily="18" charset="0"/>
              </a:rPr>
              <a:t>i</a:t>
            </a:r>
            <a:r>
              <a:rPr lang="en-US" altLang="ja-JP" sz="1900" i="1" baseline="30000" dirty="0" err="1" smtClean="0">
                <a:cs typeface="Times New Roman" pitchFamily="18" charset="0"/>
              </a:rPr>
              <a:t>t</a:t>
            </a:r>
            <a:endParaRPr lang="ja-JP" altLang="ja-JP" sz="1900" dirty="0" smtClean="0">
              <a:cs typeface="Times New Roman" pitchFamily="18" charset="0"/>
            </a:endParaRPr>
          </a:p>
          <a:p>
            <a:pPr>
              <a:buNone/>
            </a:pPr>
            <a:r>
              <a:rPr lang="en-US" altLang="ja-JP" sz="1900" i="1" dirty="0" smtClean="0">
                <a:cs typeface="Times New Roman" pitchFamily="18" charset="0"/>
              </a:rPr>
              <a:t>t</a:t>
            </a:r>
            <a:r>
              <a:rPr lang="ja-JP" altLang="ja-JP" sz="1900" dirty="0" smtClean="0">
                <a:cs typeface="Times New Roman" pitchFamily="18" charset="0"/>
              </a:rPr>
              <a:t>年の価格が</a:t>
            </a:r>
            <a:r>
              <a:rPr lang="en-US" altLang="ja-JP" sz="1900" dirty="0" smtClean="0">
                <a:cs typeface="Times New Roman" pitchFamily="18" charset="0"/>
              </a:rPr>
              <a:t>0</a:t>
            </a:r>
            <a:r>
              <a:rPr lang="ja-JP" altLang="ja-JP" sz="1900" dirty="0" smtClean="0">
                <a:cs typeface="Times New Roman" pitchFamily="18" charset="0"/>
              </a:rPr>
              <a:t>年のまま</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baseline="30000" dirty="0" smtClean="0">
                <a:cs typeface="Times New Roman" pitchFamily="18" charset="0"/>
              </a:rPr>
              <a:t>0</a:t>
            </a:r>
            <a:r>
              <a:rPr lang="ja-JP" altLang="ja-JP" sz="1900" dirty="0" smtClean="0">
                <a:cs typeface="Times New Roman" pitchFamily="18" charset="0"/>
              </a:rPr>
              <a:t>と不変⇒基準年の価格</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baseline="30000" dirty="0" smtClean="0">
                <a:cs typeface="Times New Roman" pitchFamily="18" charset="0"/>
              </a:rPr>
              <a:t>0</a:t>
            </a:r>
            <a:r>
              <a:rPr lang="ja-JP" altLang="ja-JP" sz="1900" dirty="0" smtClean="0">
                <a:cs typeface="Times New Roman" pitchFamily="18" charset="0"/>
              </a:rPr>
              <a:t>で計算した名目消費財総額＝Σ</a:t>
            </a:r>
            <a:r>
              <a:rPr lang="en-US" altLang="ja-JP" sz="1900" i="1" dirty="0" smtClean="0">
                <a:cs typeface="Times New Roman" pitchFamily="18" charset="0"/>
              </a:rPr>
              <a:t>p</a:t>
            </a:r>
            <a:r>
              <a:rPr lang="en-US" altLang="ja-JP" sz="1900" i="1" baseline="-25000" dirty="0" smtClean="0">
                <a:cs typeface="Times New Roman" pitchFamily="18" charset="0"/>
              </a:rPr>
              <a:t>i</a:t>
            </a:r>
            <a:r>
              <a:rPr lang="en-US" altLang="ja-JP" sz="1900" i="1" dirty="0" smtClean="0">
                <a:cs typeface="Times New Roman" pitchFamily="18" charset="0"/>
              </a:rPr>
              <a:t> </a:t>
            </a:r>
            <a:r>
              <a:rPr lang="en-US" altLang="ja-JP" sz="1900" baseline="30000" dirty="0" smtClean="0">
                <a:cs typeface="Times New Roman" pitchFamily="18" charset="0"/>
              </a:rPr>
              <a:t>0</a:t>
            </a:r>
            <a:r>
              <a:rPr lang="en-US" altLang="ja-JP" sz="1900" i="1" dirty="0" smtClean="0">
                <a:cs typeface="Times New Roman" pitchFamily="18" charset="0"/>
              </a:rPr>
              <a:t>q</a:t>
            </a:r>
            <a:r>
              <a:rPr lang="en-US" altLang="ja-JP" sz="1900" i="1" baseline="-25000" dirty="0" smtClean="0">
                <a:cs typeface="Times New Roman" pitchFamily="18" charset="0"/>
              </a:rPr>
              <a:t>i</a:t>
            </a:r>
            <a:r>
              <a:rPr lang="en-US" altLang="ja-JP" sz="1900" i="1" baseline="30000" dirty="0" smtClean="0">
                <a:cs typeface="Times New Roman" pitchFamily="18" charset="0"/>
              </a:rPr>
              <a:t>t</a:t>
            </a:r>
          </a:p>
          <a:p>
            <a:pPr>
              <a:buNone/>
            </a:pPr>
            <a:r>
              <a:rPr lang="ja-JP" altLang="ja-JP" sz="1900" dirty="0" smtClean="0">
                <a:cs typeface="Times New Roman" pitchFamily="18" charset="0"/>
              </a:rPr>
              <a:t>「基準年次の価格で比較時の数量を買ったらいくらになるか」＝「不変価格で測った消費財総額」</a:t>
            </a:r>
            <a:endParaRPr lang="en-US" altLang="ja-JP" sz="1900" dirty="0" smtClean="0">
              <a:cs typeface="Times New Roman" pitchFamily="18" charset="0"/>
            </a:endParaRPr>
          </a:p>
          <a:p>
            <a:pPr>
              <a:buNone/>
            </a:pPr>
            <a:endParaRPr lang="ja-JP" altLang="en-US" sz="1900" dirty="0" smtClean="0">
              <a:ea typeface="ＭＳ 明朝" pitchFamily="17"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548679"/>
          </a:xfrm>
        </p:spPr>
        <p:txBody>
          <a:bodyPr>
            <a:noAutofit/>
          </a:bodyPr>
          <a:lstStyle/>
          <a:p>
            <a:r>
              <a:rPr lang="ja-JP" altLang="ja-JP" sz="2000" b="1" dirty="0" smtClean="0"/>
              <a:t>６</a:t>
            </a:r>
            <a:r>
              <a:rPr lang="en-US" altLang="ja-JP" sz="2000" b="1" dirty="0" smtClean="0"/>
              <a:t>B</a:t>
            </a:r>
            <a:r>
              <a:rPr lang="ja-JP" altLang="ja-JP" sz="2000" b="1" dirty="0" err="1" smtClean="0"/>
              <a:t>．</a:t>
            </a:r>
            <a:r>
              <a:rPr lang="en-US" altLang="ja-JP" sz="2000" b="1" dirty="0" smtClean="0"/>
              <a:t>Nominal </a:t>
            </a:r>
            <a:r>
              <a:rPr lang="en-US" altLang="ja-JP" sz="2000" b="1" dirty="0" smtClean="0"/>
              <a:t>&amp; Real Values, Deflator, Price </a:t>
            </a:r>
            <a:r>
              <a:rPr lang="en-US" altLang="ja-JP" sz="2000" b="1" dirty="0" smtClean="0"/>
              <a:t>Index</a:t>
            </a:r>
            <a:br>
              <a:rPr lang="en-US" altLang="ja-JP" sz="2000" b="1" dirty="0" smtClean="0"/>
            </a:br>
            <a:r>
              <a:rPr lang="ja-JP" altLang="ja-JP" sz="2000" b="1" dirty="0" smtClean="0"/>
              <a:t>名目値と実質値、デフレーター、物価指数</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620688"/>
            <a:ext cx="9036496" cy="5932513"/>
          </a:xfrm>
        </p:spPr>
        <p:txBody>
          <a:bodyPr>
            <a:normAutofit fontScale="92500" lnSpcReduction="20000"/>
          </a:bodyPr>
          <a:lstStyle/>
          <a:p>
            <a:pPr algn="just" eaLnBrk="1" hangingPunct="1">
              <a:buFontTx/>
              <a:buNone/>
            </a:pPr>
            <a:r>
              <a:rPr lang="en-US" altLang="ja-JP" sz="1800" b="1" dirty="0" smtClean="0">
                <a:ea typeface="ＭＳ 明朝" pitchFamily="17" charset="-128"/>
              </a:rPr>
              <a:t>Consumption </a:t>
            </a:r>
            <a:r>
              <a:rPr lang="en-US" altLang="ja-JP" sz="1800" b="1" dirty="0" smtClean="0">
                <a:ea typeface="ＭＳ 明朝" pitchFamily="17" charset="-128"/>
              </a:rPr>
              <a:t>goods deflator</a:t>
            </a:r>
            <a:r>
              <a:rPr lang="ja-JP" altLang="en-US" sz="1800" dirty="0" smtClean="0">
                <a:ea typeface="ＭＳ 明朝" pitchFamily="17" charset="-128"/>
              </a:rPr>
              <a:t>＝</a:t>
            </a:r>
            <a:r>
              <a:rPr lang="en-US" altLang="ja-JP" sz="1800" dirty="0" smtClean="0">
                <a:ea typeface="ＭＳ 明朝" pitchFamily="17" charset="-128"/>
              </a:rPr>
              <a:t>Total amount of consumption goods in a comparative year/Total amount of consumption goods measured by the constant prices</a:t>
            </a:r>
          </a:p>
          <a:p>
            <a:pPr>
              <a:buNone/>
            </a:pPr>
            <a:r>
              <a:rPr lang="en-US" altLang="ja-JP" sz="1800" dirty="0" smtClean="0"/>
              <a:t>To </a:t>
            </a:r>
            <a:r>
              <a:rPr lang="en-US" altLang="ja-JP" sz="1800" dirty="0" smtClean="0"/>
              <a:t>calculate real GDP using </a:t>
            </a:r>
            <a:r>
              <a:rPr lang="en-US" altLang="ja-JP" sz="1800" dirty="0" err="1" smtClean="0"/>
              <a:t>Paasche</a:t>
            </a:r>
            <a:r>
              <a:rPr lang="en-US" altLang="ja-JP" sz="1800" dirty="0" smtClean="0"/>
              <a:t> type price index (</a:t>
            </a:r>
            <a:r>
              <a:rPr lang="en-US" altLang="ja-JP" sz="1800" b="1" dirty="0" err="1" smtClean="0"/>
              <a:t>Paasche</a:t>
            </a:r>
            <a:r>
              <a:rPr lang="en-US" altLang="ja-JP" sz="1800" b="1" dirty="0" smtClean="0"/>
              <a:t> index</a:t>
            </a:r>
            <a:r>
              <a:rPr lang="en-US" altLang="ja-JP" sz="1800" dirty="0" smtClean="0"/>
              <a:t>)</a:t>
            </a:r>
          </a:p>
          <a:p>
            <a:pPr>
              <a:buNone/>
            </a:pPr>
            <a:r>
              <a:rPr lang="en-US" altLang="ja-JP" sz="1800" dirty="0" smtClean="0"/>
              <a:t>Real GDP = Nominal Consumption / Consumer Goods Price Index + Nominal Investment / Investment Goods Price Index + Nominal Inventory Investment / Inventory Price Index + Nominal Fiscal Expenditure / Fiscal Expenditure Price Index + Nominal Export / Export Goods Price Index - Nominal Import / Import Goods Price index</a:t>
            </a:r>
          </a:p>
          <a:p>
            <a:pPr>
              <a:buNone/>
            </a:pPr>
            <a:r>
              <a:rPr lang="en-US" altLang="ja-JP" sz="1800" b="1" dirty="0" smtClean="0"/>
              <a:t>GDP deflator = nominal GDP / real GDP × 100</a:t>
            </a:r>
          </a:p>
          <a:p>
            <a:pPr>
              <a:buNone/>
            </a:pPr>
            <a:r>
              <a:rPr lang="en-US" altLang="ja-JP" sz="1800" dirty="0" smtClean="0"/>
              <a:t>This is called an </a:t>
            </a:r>
            <a:r>
              <a:rPr lang="en-US" altLang="ja-JP" sz="1800" b="1" dirty="0" smtClean="0"/>
              <a:t>implicit </a:t>
            </a:r>
            <a:r>
              <a:rPr lang="en-US" altLang="ja-JP" sz="1800" b="1" dirty="0" smtClean="0"/>
              <a:t>deflator</a:t>
            </a:r>
          </a:p>
          <a:p>
            <a:pPr>
              <a:buNone/>
            </a:pPr>
            <a:endParaRPr lang="en-US" altLang="ja-JP" sz="1800" b="1" dirty="0" smtClean="0"/>
          </a:p>
          <a:p>
            <a:pPr>
              <a:buNone/>
            </a:pPr>
            <a:endParaRPr lang="en-US" altLang="ja-JP" sz="1800" b="1" dirty="0" smtClean="0"/>
          </a:p>
          <a:p>
            <a:pPr>
              <a:buNone/>
            </a:pPr>
            <a:endParaRPr lang="en-US" altLang="ja-JP" sz="1800" b="1" dirty="0" smtClean="0"/>
          </a:p>
          <a:p>
            <a:pPr>
              <a:buNone/>
            </a:pPr>
            <a:endParaRPr lang="en-US" altLang="ja-JP" sz="1800" b="1" dirty="0" smtClean="0">
              <a:latin typeface="Times New Roman" pitchFamily="18" charset="0"/>
              <a:ea typeface="ＭＳ 明朝" pitchFamily="17" charset="-128"/>
              <a:cs typeface="Times New Roman" pitchFamily="18" charset="0"/>
            </a:endParaRPr>
          </a:p>
          <a:p>
            <a:pPr>
              <a:buNone/>
            </a:pPr>
            <a:r>
              <a:rPr lang="ja-JP" altLang="ja-JP" sz="1800" b="1" dirty="0" smtClean="0">
                <a:cs typeface="Times New Roman" pitchFamily="18" charset="0"/>
              </a:rPr>
              <a:t>パーシェ型物価指数</a:t>
            </a:r>
            <a:r>
              <a:rPr lang="ja-JP" altLang="ja-JP" sz="1800" dirty="0" smtClean="0">
                <a:cs typeface="Times New Roman" pitchFamily="18" charset="0"/>
              </a:rPr>
              <a:t>（</a:t>
            </a:r>
            <a:r>
              <a:rPr lang="en-US" altLang="ja-JP" sz="1800" dirty="0" err="1" smtClean="0">
                <a:cs typeface="Times New Roman" pitchFamily="18" charset="0"/>
              </a:rPr>
              <a:t>Paasche</a:t>
            </a:r>
            <a:r>
              <a:rPr lang="en-US" altLang="ja-JP" sz="1800" dirty="0" smtClean="0">
                <a:cs typeface="Times New Roman" pitchFamily="18" charset="0"/>
              </a:rPr>
              <a:t> index</a:t>
            </a:r>
            <a:r>
              <a:rPr lang="ja-JP" altLang="en-US" sz="1800" dirty="0" smtClean="0">
                <a:cs typeface="Times New Roman" pitchFamily="18" charset="0"/>
              </a:rPr>
              <a:t>）を使って実質</a:t>
            </a:r>
            <a:r>
              <a:rPr lang="en-US" altLang="ja-JP" sz="1800" dirty="0" smtClean="0">
                <a:cs typeface="Times New Roman" pitchFamily="18" charset="0"/>
              </a:rPr>
              <a:t>GDP</a:t>
            </a:r>
            <a:r>
              <a:rPr lang="ja-JP" altLang="en-US" sz="1800" dirty="0" smtClean="0">
                <a:cs typeface="Times New Roman" pitchFamily="18" charset="0"/>
              </a:rPr>
              <a:t>を計算</a:t>
            </a:r>
            <a:endParaRPr lang="ja-JP" altLang="ja-JP" sz="1800" dirty="0" smtClean="0">
              <a:cs typeface="Times New Roman" pitchFamily="18" charset="0"/>
            </a:endParaRPr>
          </a:p>
          <a:p>
            <a:pPr>
              <a:buNone/>
            </a:pPr>
            <a:r>
              <a:rPr lang="ja-JP" altLang="ja-JP" sz="1800" dirty="0" smtClean="0">
                <a:cs typeface="Times New Roman" pitchFamily="18" charset="0"/>
              </a:rPr>
              <a:t>実質</a:t>
            </a:r>
            <a:r>
              <a:rPr lang="en-US" altLang="ja-JP" sz="1800" dirty="0" smtClean="0">
                <a:cs typeface="Times New Roman" pitchFamily="18" charset="0"/>
              </a:rPr>
              <a:t>GDP</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消費</a:t>
            </a:r>
            <a:r>
              <a:rPr lang="ja-JP" altLang="en-US" sz="1800" dirty="0" smtClean="0">
                <a:cs typeface="Times New Roman" pitchFamily="18" charset="0"/>
              </a:rPr>
              <a:t>／消費財物価指数</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投資</a:t>
            </a:r>
            <a:r>
              <a:rPr lang="ja-JP" altLang="en-US" sz="1800" dirty="0" smtClean="0">
                <a:cs typeface="Times New Roman" pitchFamily="18" charset="0"/>
              </a:rPr>
              <a:t>／投資財物価指数</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在庫</a:t>
            </a:r>
            <a:r>
              <a:rPr lang="ja-JP" altLang="en-US" sz="1800" dirty="0" smtClean="0">
                <a:cs typeface="Times New Roman" pitchFamily="18" charset="0"/>
              </a:rPr>
              <a:t>投資／在庫物価指数</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財政支出</a:t>
            </a:r>
            <a:r>
              <a:rPr lang="ja-JP" altLang="en-US" sz="1800" dirty="0" smtClean="0">
                <a:cs typeface="Times New Roman" pitchFamily="18" charset="0"/>
              </a:rPr>
              <a:t>／財政支出物価指数</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質輸出</a:t>
            </a:r>
            <a:r>
              <a:rPr lang="ja-JP" altLang="en-US" sz="1800" dirty="0" smtClean="0">
                <a:cs typeface="Times New Roman" pitchFamily="18" charset="0"/>
              </a:rPr>
              <a:t>／輸出財物価指数</a:t>
            </a:r>
            <a:r>
              <a:rPr lang="ja-JP" altLang="ja-JP" sz="1800" dirty="0" smtClean="0">
                <a:cs typeface="Times New Roman" pitchFamily="18" charset="0"/>
              </a:rPr>
              <a:t>－</a:t>
            </a:r>
            <a:r>
              <a:rPr lang="ja-JP" altLang="en-US" sz="1800" dirty="0" smtClean="0">
                <a:cs typeface="Times New Roman" pitchFamily="18" charset="0"/>
              </a:rPr>
              <a:t>名目</a:t>
            </a:r>
            <a:r>
              <a:rPr lang="ja-JP" altLang="ja-JP" sz="1800" dirty="0" smtClean="0">
                <a:cs typeface="Times New Roman" pitchFamily="18" charset="0"/>
              </a:rPr>
              <a:t>輸入</a:t>
            </a:r>
            <a:r>
              <a:rPr lang="ja-JP" altLang="en-US" sz="1800" dirty="0" smtClean="0">
                <a:cs typeface="Times New Roman" pitchFamily="18" charset="0"/>
              </a:rPr>
              <a:t>／輸入財物価指数</a:t>
            </a:r>
            <a:endParaRPr lang="ja-JP" altLang="ja-JP" sz="1800" dirty="0" smtClean="0">
              <a:cs typeface="Times New Roman" pitchFamily="18" charset="0"/>
            </a:endParaRPr>
          </a:p>
          <a:p>
            <a:pPr>
              <a:buNone/>
            </a:pPr>
            <a:r>
              <a:rPr lang="ja-JP" altLang="ja-JP" sz="1800" dirty="0" smtClean="0">
                <a:cs typeface="Times New Roman" pitchFamily="18" charset="0"/>
              </a:rPr>
              <a:t>　</a:t>
            </a:r>
            <a:r>
              <a:rPr lang="en-US" altLang="ja-JP" sz="1800" b="1" dirty="0" smtClean="0">
                <a:cs typeface="Times New Roman" pitchFamily="18" charset="0"/>
              </a:rPr>
              <a:t>GDP</a:t>
            </a:r>
            <a:r>
              <a:rPr lang="ja-JP" altLang="ja-JP" sz="1800" b="1" dirty="0" smtClean="0">
                <a:cs typeface="Times New Roman" pitchFamily="18" charset="0"/>
              </a:rPr>
              <a:t>デフレーター＝名目</a:t>
            </a:r>
            <a:r>
              <a:rPr lang="en-US" altLang="ja-JP" sz="1800" b="1" dirty="0" smtClean="0">
                <a:cs typeface="Times New Roman" pitchFamily="18" charset="0"/>
              </a:rPr>
              <a:t>GDP</a:t>
            </a:r>
            <a:r>
              <a:rPr lang="ja-JP" altLang="ja-JP" sz="1800" b="1" dirty="0" smtClean="0">
                <a:cs typeface="Times New Roman" pitchFamily="18" charset="0"/>
              </a:rPr>
              <a:t>／実質</a:t>
            </a:r>
            <a:r>
              <a:rPr lang="en-US" altLang="ja-JP" sz="1800" b="1" dirty="0" smtClean="0">
                <a:cs typeface="Times New Roman" pitchFamily="18" charset="0"/>
              </a:rPr>
              <a:t>GDP</a:t>
            </a:r>
            <a:r>
              <a:rPr lang="ja-JP" altLang="ja-JP" sz="1800" b="1" dirty="0" smtClean="0">
                <a:cs typeface="Times New Roman" pitchFamily="18" charset="0"/>
              </a:rPr>
              <a:t>×</a:t>
            </a:r>
            <a:r>
              <a:rPr lang="en-US" altLang="ja-JP" sz="1800" b="1" dirty="0" smtClean="0">
                <a:cs typeface="Times New Roman" pitchFamily="18" charset="0"/>
              </a:rPr>
              <a:t>100</a:t>
            </a:r>
            <a:endParaRPr lang="ja-JP" altLang="ja-JP" sz="1800" b="1" dirty="0" smtClean="0">
              <a:cs typeface="Times New Roman" pitchFamily="18" charset="0"/>
            </a:endParaRPr>
          </a:p>
          <a:p>
            <a:pPr>
              <a:buNone/>
            </a:pPr>
            <a:r>
              <a:rPr lang="ja-JP" altLang="ja-JP" sz="1800" b="1" dirty="0" smtClean="0">
                <a:cs typeface="Times New Roman" pitchFamily="18" charset="0"/>
              </a:rPr>
              <a:t>　</a:t>
            </a:r>
            <a:r>
              <a:rPr lang="ja-JP" altLang="en-US" sz="1800" dirty="0" smtClean="0">
                <a:cs typeface="Times New Roman" pitchFamily="18" charset="0"/>
              </a:rPr>
              <a:t>これを</a:t>
            </a:r>
            <a:r>
              <a:rPr lang="ja-JP" altLang="ja-JP" sz="1800" b="1" dirty="0" smtClean="0">
                <a:cs typeface="Times New Roman" pitchFamily="18" charset="0"/>
              </a:rPr>
              <a:t>インプリシット・デフレーター</a:t>
            </a:r>
            <a:r>
              <a:rPr lang="ja-JP" altLang="ja-JP" sz="1800" dirty="0" smtClean="0">
                <a:cs typeface="Times New Roman" pitchFamily="18" charset="0"/>
              </a:rPr>
              <a:t>（</a:t>
            </a:r>
            <a:r>
              <a:rPr lang="en-US" altLang="ja-JP" sz="1800" dirty="0" smtClean="0">
                <a:cs typeface="Times New Roman" pitchFamily="18" charset="0"/>
              </a:rPr>
              <a:t>implicit deflator</a:t>
            </a:r>
            <a:r>
              <a:rPr lang="ja-JP" altLang="ja-JP" sz="1800" dirty="0" smtClean="0">
                <a:cs typeface="Times New Roman" pitchFamily="18" charset="0"/>
              </a:rPr>
              <a:t>）</a:t>
            </a:r>
            <a:r>
              <a:rPr lang="ja-JP" altLang="en-US" sz="1800" dirty="0" smtClean="0">
                <a:cs typeface="Times New Roman" pitchFamily="18" charset="0"/>
              </a:rPr>
              <a:t>という</a:t>
            </a:r>
            <a:endParaRPr lang="en-US" altLang="ja-JP" sz="1800" dirty="0" smtClean="0">
              <a:cs typeface="Times New Roman" pitchFamily="18" charset="0"/>
            </a:endParaRPr>
          </a:p>
          <a:p>
            <a:pPr>
              <a:buNone/>
            </a:pPr>
            <a:r>
              <a:rPr lang="en-US" altLang="ja-JP" sz="1800" dirty="0" smtClean="0"/>
              <a:t/>
            </a:r>
            <a:br>
              <a:rPr lang="en-US" altLang="ja-JP" sz="1800" dirty="0" smtClean="0"/>
            </a:br>
            <a:r>
              <a:rPr lang="en-US" altLang="ja-JP" sz="1800" dirty="0" smtClean="0"/>
              <a:t/>
            </a:r>
            <a:br>
              <a:rPr lang="en-US" altLang="ja-JP" sz="1800" dirty="0" smtClean="0"/>
            </a:br>
            <a:endParaRPr lang="ja-JP" altLang="en-US" sz="1800" dirty="0" smtClean="0">
              <a:ea typeface="ＭＳ 明朝" pitchFamily="17" charset="-128"/>
            </a:endParaRPr>
          </a:p>
        </p:txBody>
      </p:sp>
      <p:pic>
        <p:nvPicPr>
          <p:cNvPr id="3074" name="Picture 2"/>
          <p:cNvPicPr>
            <a:picLocks noChangeAspect="1" noChangeArrowheads="1"/>
          </p:cNvPicPr>
          <p:nvPr/>
        </p:nvPicPr>
        <p:blipFill>
          <a:blip r:embed="rId2" cstate="print"/>
          <a:srcRect/>
          <a:stretch>
            <a:fillRect/>
          </a:stretch>
        </p:blipFill>
        <p:spPr bwMode="auto">
          <a:xfrm>
            <a:off x="107504" y="3068960"/>
            <a:ext cx="7891488" cy="72008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620688"/>
          </a:xfrm>
        </p:spPr>
        <p:txBody>
          <a:bodyPr>
            <a:noAutofit/>
          </a:bodyPr>
          <a:lstStyle/>
          <a:p>
            <a:r>
              <a:rPr lang="ja-JP" altLang="ja-JP" sz="2000" b="1" dirty="0" smtClean="0"/>
              <a:t>６</a:t>
            </a:r>
            <a:r>
              <a:rPr lang="en-US" altLang="ja-JP" sz="2000" b="1" dirty="0" smtClean="0"/>
              <a:t>C</a:t>
            </a:r>
            <a:r>
              <a:rPr lang="ja-JP" altLang="ja-JP" sz="2000" b="1" dirty="0" err="1" smtClean="0"/>
              <a:t>．</a:t>
            </a:r>
            <a:r>
              <a:rPr lang="en-US" altLang="ja-JP" sz="2000" b="1" dirty="0" smtClean="0"/>
              <a:t>Nominal </a:t>
            </a:r>
            <a:r>
              <a:rPr lang="en-US" altLang="ja-JP" sz="2000" b="1" dirty="0" smtClean="0"/>
              <a:t>&amp; Real Values, Deflator, Price </a:t>
            </a:r>
            <a:r>
              <a:rPr lang="en-US" altLang="ja-JP" sz="2000" b="1" dirty="0" smtClean="0"/>
              <a:t>Index</a:t>
            </a:r>
            <a:br>
              <a:rPr lang="en-US" altLang="ja-JP" sz="2000" b="1" dirty="0" smtClean="0"/>
            </a:br>
            <a:r>
              <a:rPr lang="ja-JP" altLang="ja-JP" sz="2000" b="1" dirty="0" smtClean="0"/>
              <a:t>名目値と実質値、デフレーター、物価指数</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764705"/>
            <a:ext cx="9036496" cy="5788496"/>
          </a:xfrm>
        </p:spPr>
        <p:txBody>
          <a:bodyPr>
            <a:normAutofit/>
          </a:bodyPr>
          <a:lstStyle/>
          <a:p>
            <a:pPr>
              <a:buNone/>
            </a:pPr>
            <a:r>
              <a:rPr lang="en-US" altLang="ja-JP" sz="1800" b="1" dirty="0" smtClean="0"/>
              <a:t>Consumer </a:t>
            </a:r>
            <a:r>
              <a:rPr lang="en-US" altLang="ja-JP" sz="1800" b="1" dirty="0" smtClean="0"/>
              <a:t>Price Index (CPI), Corporate Goods Price Index (</a:t>
            </a:r>
            <a:r>
              <a:rPr lang="en-US" altLang="ja-JP" sz="1800" dirty="0" smtClean="0"/>
              <a:t>CGPI) (Former Wholesale Price Index, WPI)</a:t>
            </a:r>
          </a:p>
          <a:p>
            <a:pPr>
              <a:buNone/>
            </a:pPr>
            <a:r>
              <a:rPr lang="en-US" altLang="ja-JP" sz="1800" dirty="0" smtClean="0"/>
              <a:t>= “If in the comparative year you buy the same quantity of goods and services as you bought in the base year , how much will expenditure increase under the new prices of comparative year? "⇒ </a:t>
            </a:r>
            <a:r>
              <a:rPr lang="en-US" altLang="ja-JP" sz="1800" b="1" dirty="0" err="1" smtClean="0"/>
              <a:t>Laspeyres</a:t>
            </a:r>
            <a:r>
              <a:rPr lang="en-US" altLang="ja-JP" sz="1800" b="1" dirty="0" smtClean="0"/>
              <a:t> index </a:t>
            </a:r>
            <a:endParaRPr lang="en-US" altLang="ja-JP" sz="1800" b="1" dirty="0" smtClean="0"/>
          </a:p>
          <a:p>
            <a:pPr>
              <a:buNone/>
            </a:pPr>
            <a:r>
              <a:rPr lang="en-US" altLang="ja-JP" sz="1800" b="1" dirty="0" smtClean="0">
                <a:ea typeface="ＭＳ 明朝" pitchFamily="17" charset="-128"/>
              </a:rPr>
              <a:t> CPI</a:t>
            </a:r>
            <a:r>
              <a:rPr lang="ja-JP" altLang="en-US" sz="1800" dirty="0" smtClean="0">
                <a:ea typeface="ＭＳ 明朝" pitchFamily="17" charset="-128"/>
              </a:rPr>
              <a:t>＝</a:t>
            </a:r>
            <a:r>
              <a:rPr lang="en-US" altLang="ja-JP" sz="1800" dirty="0" smtClean="0">
                <a:ea typeface="ＭＳ 明朝" pitchFamily="17" charset="-128"/>
              </a:rPr>
              <a:t>Total amount of consumption goods in a comparative year/Total amount of consumption goods in the base year</a:t>
            </a:r>
            <a:endParaRPr lang="en-US" altLang="ja-JP" sz="1800" b="1" dirty="0" smtClean="0"/>
          </a:p>
          <a:p>
            <a:pPr>
              <a:buNone/>
            </a:pPr>
            <a:endParaRPr lang="ja-JP" altLang="ja-JP" sz="1800" dirty="0" smtClean="0">
              <a:latin typeface="Times New Roman" pitchFamily="18" charset="0"/>
              <a:ea typeface="ＭＳ 明朝" pitchFamily="17" charset="-128"/>
              <a:cs typeface="Times New Roman" pitchFamily="18" charset="0"/>
            </a:endParaRPr>
          </a:p>
          <a:p>
            <a:pPr>
              <a:buNone/>
            </a:pPr>
            <a:endParaRPr lang="en-US" altLang="ja-JP" sz="1800" b="1" dirty="0" smtClean="0">
              <a:latin typeface="Times New Roman" pitchFamily="18" charset="0"/>
              <a:ea typeface="ＭＳ 明朝" pitchFamily="17" charset="-128"/>
              <a:cs typeface="Times New Roman" pitchFamily="18" charset="0"/>
            </a:endParaRPr>
          </a:p>
          <a:p>
            <a:pPr>
              <a:buNone/>
            </a:pPr>
            <a:endParaRPr lang="ja-JP" altLang="ja-JP" sz="1800" dirty="0" smtClean="0"/>
          </a:p>
          <a:p>
            <a:pPr algn="just">
              <a:buNone/>
            </a:pPr>
            <a:r>
              <a:rPr lang="ja-JP" altLang="ja-JP" sz="1800" b="1" dirty="0" smtClean="0">
                <a:cs typeface="Times New Roman" pitchFamily="18" charset="0"/>
              </a:rPr>
              <a:t>消費者物価指数</a:t>
            </a:r>
            <a:r>
              <a:rPr lang="ja-JP" altLang="ja-JP" sz="1800" dirty="0" smtClean="0">
                <a:cs typeface="Times New Roman" pitchFamily="18" charset="0"/>
              </a:rPr>
              <a:t>（</a:t>
            </a:r>
            <a:r>
              <a:rPr lang="en-US" altLang="ja-JP" sz="1800" dirty="0" smtClean="0">
                <a:cs typeface="Times New Roman" pitchFamily="18" charset="0"/>
              </a:rPr>
              <a:t>Consumers Price Index: CPI</a:t>
            </a:r>
            <a:r>
              <a:rPr lang="ja-JP" altLang="ja-JP" sz="1800" dirty="0" smtClean="0">
                <a:cs typeface="Times New Roman" pitchFamily="18" charset="0"/>
              </a:rPr>
              <a:t>）、</a:t>
            </a:r>
            <a:r>
              <a:rPr lang="ja-JP" altLang="ja-JP" sz="1800" b="1" dirty="0" smtClean="0">
                <a:cs typeface="Times New Roman" pitchFamily="18" charset="0"/>
              </a:rPr>
              <a:t>企業物価指数</a:t>
            </a:r>
            <a:r>
              <a:rPr lang="ja-JP" altLang="ja-JP" sz="1800" dirty="0" smtClean="0">
                <a:cs typeface="Times New Roman" pitchFamily="18" charset="0"/>
              </a:rPr>
              <a:t>（旧卸売物価指数、</a:t>
            </a:r>
            <a:r>
              <a:rPr lang="en-US" altLang="ja-JP" sz="1800" dirty="0" smtClean="0">
                <a:cs typeface="Times New Roman" pitchFamily="18" charset="0"/>
              </a:rPr>
              <a:t>Corporate Goods Price Index: CGPI</a:t>
            </a:r>
            <a:r>
              <a:rPr lang="ja-JP" altLang="ja-JP" sz="1800" dirty="0" smtClean="0">
                <a:cs typeface="Times New Roman" pitchFamily="18" charset="0"/>
              </a:rPr>
              <a:t>）</a:t>
            </a:r>
            <a:endParaRPr lang="en-US" altLang="ja-JP" sz="1800" dirty="0" smtClean="0">
              <a:cs typeface="Times New Roman" pitchFamily="18" charset="0"/>
            </a:endParaRPr>
          </a:p>
          <a:p>
            <a:pPr algn="just">
              <a:buNone/>
            </a:pPr>
            <a:r>
              <a:rPr lang="ja-JP" altLang="ja-JP" sz="1800" dirty="0" smtClean="0">
                <a:cs typeface="Times New Roman" pitchFamily="18" charset="0"/>
              </a:rPr>
              <a:t>＝「基準年次に買った財貨・サービスの数量を、比較年次にもそのまま買うとすれば、比較年次の新しい価格のもとではいくら支出が増えるか」⇒</a:t>
            </a:r>
            <a:r>
              <a:rPr lang="ja-JP" altLang="ja-JP" sz="1800" b="1" dirty="0" smtClean="0">
                <a:cs typeface="Times New Roman" pitchFamily="18" charset="0"/>
              </a:rPr>
              <a:t>ラスパイレス型物価指数</a:t>
            </a:r>
            <a:r>
              <a:rPr lang="ja-JP" altLang="ja-JP" sz="1800" dirty="0" smtClean="0">
                <a:cs typeface="Times New Roman" pitchFamily="18" charset="0"/>
              </a:rPr>
              <a:t>（</a:t>
            </a:r>
            <a:r>
              <a:rPr lang="en-US" altLang="ja-JP" sz="1800" dirty="0" err="1" smtClean="0">
                <a:cs typeface="Times New Roman" pitchFamily="18" charset="0"/>
              </a:rPr>
              <a:t>Laspeyres</a:t>
            </a:r>
            <a:r>
              <a:rPr lang="en-US" altLang="ja-JP" sz="1800" dirty="0" smtClean="0">
                <a:cs typeface="Times New Roman" pitchFamily="18" charset="0"/>
              </a:rPr>
              <a:t> index</a:t>
            </a:r>
            <a:r>
              <a:rPr lang="ja-JP" altLang="ja-JP" sz="1800" dirty="0" smtClean="0">
                <a:cs typeface="Times New Roman" pitchFamily="18" charset="0"/>
              </a:rPr>
              <a:t>）</a:t>
            </a:r>
            <a:endParaRPr lang="en-US" altLang="ja-JP" sz="1800" dirty="0" smtClean="0">
              <a:cs typeface="Times New Roman" pitchFamily="18" charset="0"/>
            </a:endParaRPr>
          </a:p>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p:txBody>
      </p:sp>
      <p:pic>
        <p:nvPicPr>
          <p:cNvPr id="3075" name="Picture 3"/>
          <p:cNvPicPr>
            <a:picLocks noChangeAspect="1" noChangeArrowheads="1"/>
          </p:cNvPicPr>
          <p:nvPr/>
        </p:nvPicPr>
        <p:blipFill>
          <a:blip r:embed="rId2" cstate="print"/>
          <a:srcRect/>
          <a:stretch>
            <a:fillRect/>
          </a:stretch>
        </p:blipFill>
        <p:spPr bwMode="auto">
          <a:xfrm>
            <a:off x="107504" y="2996952"/>
            <a:ext cx="7979100" cy="79208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88641"/>
            <a:ext cx="8134672" cy="576064"/>
          </a:xfrm>
        </p:spPr>
        <p:txBody>
          <a:bodyPr>
            <a:noAutofit/>
          </a:bodyPr>
          <a:lstStyle/>
          <a:p>
            <a:r>
              <a:rPr lang="ja-JP" altLang="ja-JP" sz="2000" b="1" dirty="0" smtClean="0"/>
              <a:t>６</a:t>
            </a:r>
            <a:r>
              <a:rPr lang="en-US" altLang="ja-JP" sz="2000" b="1" dirty="0" smtClean="0"/>
              <a:t>D</a:t>
            </a:r>
            <a:r>
              <a:rPr lang="ja-JP" altLang="ja-JP" sz="2000" b="1" dirty="0" err="1" smtClean="0"/>
              <a:t>．</a:t>
            </a:r>
            <a:r>
              <a:rPr lang="en-US" altLang="ja-JP" sz="2000" b="1" dirty="0" smtClean="0"/>
              <a:t>Nominal </a:t>
            </a:r>
            <a:r>
              <a:rPr lang="en-US" altLang="ja-JP" sz="2000" b="1" dirty="0" smtClean="0"/>
              <a:t>&amp; Real Values, Deflator, Price </a:t>
            </a:r>
            <a:r>
              <a:rPr lang="en-US" altLang="ja-JP" sz="2000" b="1" dirty="0" smtClean="0"/>
              <a:t>Index</a:t>
            </a:r>
            <a:br>
              <a:rPr lang="en-US" altLang="ja-JP" sz="2000" b="1" dirty="0" smtClean="0"/>
            </a:br>
            <a:r>
              <a:rPr lang="ja-JP" altLang="ja-JP" sz="2000" b="1" dirty="0" smtClean="0"/>
              <a:t>名目値と実質値、デフレーター、物価指数</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457200" y="764705"/>
            <a:ext cx="8382000" cy="5788496"/>
          </a:xfrm>
        </p:spPr>
        <p:txBody>
          <a:bodyPr/>
          <a:lstStyle/>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a:p>
            <a:pPr algn="just" eaLnBrk="1" hangingPunct="1">
              <a:buFontTx/>
              <a:buNone/>
            </a:pPr>
            <a:endParaRPr lang="en-US" altLang="ja-JP" sz="1800" dirty="0" smtClean="0">
              <a:ea typeface="ＭＳ 明朝" pitchFamily="17" charset="-128"/>
            </a:endParaRPr>
          </a:p>
        </p:txBody>
      </p:sp>
      <p:graphicFrame>
        <p:nvGraphicFramePr>
          <p:cNvPr id="6" name="グラフ 5"/>
          <p:cNvGraphicFramePr/>
          <p:nvPr/>
        </p:nvGraphicFramePr>
        <p:xfrm>
          <a:off x="899592" y="1700808"/>
          <a:ext cx="7344816"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7" name="正方形/長方形 6"/>
          <p:cNvSpPr/>
          <p:nvPr/>
        </p:nvSpPr>
        <p:spPr>
          <a:xfrm>
            <a:off x="251520" y="980728"/>
            <a:ext cx="8892480" cy="646331"/>
          </a:xfrm>
          <a:prstGeom prst="rect">
            <a:avLst/>
          </a:prstGeom>
        </p:spPr>
        <p:txBody>
          <a:bodyPr wrap="square">
            <a:spAutoFit/>
          </a:bodyPr>
          <a:lstStyle/>
          <a:p>
            <a:r>
              <a:rPr lang="en-US" altLang="ja-JP" sz="1800" dirty="0" smtClean="0"/>
              <a:t>Figure 11-3.</a:t>
            </a:r>
            <a:r>
              <a:rPr lang="ja-JP" altLang="ja-JP" sz="1800" dirty="0" smtClean="0"/>
              <a:t>　</a:t>
            </a:r>
            <a:r>
              <a:rPr lang="en-US" altLang="ja-JP" sz="1800" dirty="0" smtClean="0"/>
              <a:t>Nominal </a:t>
            </a:r>
            <a:r>
              <a:rPr lang="en-US" altLang="ja-JP" sz="1800" dirty="0" smtClean="0"/>
              <a:t>and real GDP in Japan (trillion yen, based on prices at 2005 base year </a:t>
            </a:r>
            <a:r>
              <a:rPr lang="en-US" altLang="ja-JP" sz="1800" dirty="0" smtClean="0"/>
              <a:t>)</a:t>
            </a:r>
          </a:p>
          <a:p>
            <a:r>
              <a:rPr lang="ja-JP" altLang="ja-JP" sz="1800" dirty="0" smtClean="0"/>
              <a:t>日本の名目</a:t>
            </a:r>
            <a:r>
              <a:rPr lang="en-US" altLang="ja-JP" sz="1800" dirty="0" smtClean="0"/>
              <a:t>GDP</a:t>
            </a:r>
            <a:r>
              <a:rPr lang="ja-JP" altLang="ja-JP" sz="1800" dirty="0" smtClean="0"/>
              <a:t>と実質</a:t>
            </a:r>
            <a:r>
              <a:rPr lang="en-US" altLang="ja-JP" sz="1800" dirty="0" smtClean="0"/>
              <a:t>GDP</a:t>
            </a:r>
            <a:r>
              <a:rPr lang="ja-JP" altLang="ja-JP" sz="1800" dirty="0" smtClean="0"/>
              <a:t>（単位：兆円、実質値は</a:t>
            </a:r>
            <a:r>
              <a:rPr lang="en-US" altLang="ja-JP" sz="1800" dirty="0" smtClean="0"/>
              <a:t>2005</a:t>
            </a:r>
            <a:r>
              <a:rPr lang="ja-JP" altLang="ja-JP" sz="1800" dirty="0" smtClean="0"/>
              <a:t>年価格基準）</a:t>
            </a:r>
            <a:endParaRPr lang="ja-JP" alt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
            <a:ext cx="9144000" cy="476671"/>
          </a:xfrm>
        </p:spPr>
        <p:txBody>
          <a:bodyPr>
            <a:noAutofit/>
          </a:bodyPr>
          <a:lstStyle/>
          <a:p>
            <a:r>
              <a:rPr lang="ja-JP" altLang="ja-JP" sz="2000" b="1" dirty="0" smtClean="0"/>
              <a:t>７</a:t>
            </a:r>
            <a:r>
              <a:rPr lang="ja-JP" altLang="ja-JP" sz="2000" b="1" dirty="0" smtClean="0"/>
              <a:t>．</a:t>
            </a:r>
            <a:r>
              <a:rPr lang="en-US" altLang="ja-JP" sz="2000" b="1" dirty="0" smtClean="0"/>
              <a:t>Original </a:t>
            </a:r>
            <a:r>
              <a:rPr lang="en-US" altLang="ja-JP" sz="2000" b="1" dirty="0" smtClean="0"/>
              <a:t>Data &amp; Seasonally Adjusted </a:t>
            </a:r>
            <a:r>
              <a:rPr lang="en-US" altLang="ja-JP" sz="2000" b="1" dirty="0" smtClean="0"/>
              <a:t>Data  </a:t>
            </a:r>
            <a:r>
              <a:rPr lang="ja-JP" altLang="ja-JP" sz="2000" b="1" dirty="0" smtClean="0"/>
              <a:t>原数値</a:t>
            </a:r>
            <a:r>
              <a:rPr lang="ja-JP" altLang="ja-JP" sz="2000" b="1" dirty="0" smtClean="0"/>
              <a:t>と季節調整値</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107504" y="620688"/>
            <a:ext cx="9036496" cy="6237312"/>
          </a:xfrm>
        </p:spPr>
        <p:txBody>
          <a:bodyPr>
            <a:normAutofit fontScale="85000" lnSpcReduction="10000"/>
          </a:bodyPr>
          <a:lstStyle/>
          <a:p>
            <a:pPr>
              <a:buNone/>
            </a:pPr>
            <a:r>
              <a:rPr lang="en-US" altLang="ja-JP" sz="1800" b="1" dirty="0" smtClean="0"/>
              <a:t>National </a:t>
            </a:r>
            <a:r>
              <a:rPr lang="en-US" altLang="ja-JP" sz="1800" b="1" dirty="0" smtClean="0"/>
              <a:t>Income Statistics </a:t>
            </a:r>
            <a:r>
              <a:rPr lang="en-US" altLang="ja-JP" sz="1800" dirty="0" smtClean="0"/>
              <a:t>... Published </a:t>
            </a:r>
            <a:r>
              <a:rPr lang="en-US" altLang="ja-JP" sz="1800" b="1" dirty="0" smtClean="0"/>
              <a:t>every 3 months = quarterly</a:t>
            </a:r>
            <a:r>
              <a:rPr lang="en-US" altLang="ja-JP" sz="1800" dirty="0" smtClean="0"/>
              <a:t/>
            </a:r>
            <a:br>
              <a:rPr lang="en-US" altLang="ja-JP" sz="1800" dirty="0" smtClean="0"/>
            </a:br>
            <a:r>
              <a:rPr lang="en-US" altLang="ja-JP" sz="1800" dirty="0" smtClean="0"/>
              <a:t>Data obtained by summarizing individual statistical data as it is = </a:t>
            </a:r>
            <a:r>
              <a:rPr lang="en-US" altLang="ja-JP" sz="1800" b="1" dirty="0" smtClean="0"/>
              <a:t>original data</a:t>
            </a:r>
            <a:r>
              <a:rPr lang="en-US" altLang="ja-JP" sz="1800" dirty="0" smtClean="0"/>
              <a:t/>
            </a:r>
            <a:br>
              <a:rPr lang="en-US" altLang="ja-JP" sz="1800" dirty="0" smtClean="0"/>
            </a:br>
            <a:r>
              <a:rPr lang="en-US" altLang="ja-JP" sz="1800" dirty="0" smtClean="0"/>
              <a:t>For salary payment in Japan, </a:t>
            </a:r>
            <a:r>
              <a:rPr lang="en-US" altLang="ja-JP" sz="1800" b="1" dirty="0" smtClean="0"/>
              <a:t>bonuses are paid twice a year in July and December</a:t>
            </a:r>
            <a:r>
              <a:rPr lang="en-US" altLang="ja-JP" sz="1800" dirty="0" smtClean="0"/>
              <a:t>.</a:t>
            </a:r>
            <a:br>
              <a:rPr lang="en-US" altLang="ja-JP" sz="1800" dirty="0" smtClean="0"/>
            </a:br>
            <a:r>
              <a:rPr lang="en-US" altLang="ja-JP" sz="1800" dirty="0" smtClean="0"/>
              <a:t>Seasonal fluctuations are that </a:t>
            </a:r>
            <a:r>
              <a:rPr lang="en-US" altLang="ja-JP" sz="1800" b="1" dirty="0" smtClean="0"/>
              <a:t>an economic downturn is clear in the January - March and April - June quarters, an economic upturn is noticeable in the July- September and the October - December quarters.</a:t>
            </a:r>
            <a:r>
              <a:rPr lang="en-US" altLang="ja-JP" sz="1800" dirty="0" smtClean="0"/>
              <a:t/>
            </a:r>
            <a:br>
              <a:rPr lang="en-US" altLang="ja-JP" sz="1800" dirty="0" smtClean="0"/>
            </a:br>
            <a:r>
              <a:rPr lang="en-US" altLang="ja-JP" sz="1800" dirty="0" smtClean="0"/>
              <a:t>Seasonal fluctuations ⇒ </a:t>
            </a:r>
            <a:r>
              <a:rPr lang="en-US" altLang="ja-JP" sz="1800" b="1" dirty="0" smtClean="0"/>
              <a:t>Seasonal adjustment </a:t>
            </a:r>
            <a:r>
              <a:rPr lang="en-US" altLang="ja-JP" sz="1800" dirty="0" smtClean="0"/>
              <a:t>is necessary, </a:t>
            </a:r>
            <a:r>
              <a:rPr lang="en-US" altLang="ja-JP" sz="1800" b="1" dirty="0" smtClean="0"/>
              <a:t>seasonally adjusted data</a:t>
            </a:r>
            <a:r>
              <a:rPr lang="en-US" altLang="ja-JP" sz="1800" dirty="0" smtClean="0"/>
              <a:t/>
            </a:r>
            <a:br>
              <a:rPr lang="en-US" altLang="ja-JP" sz="1800" dirty="0" smtClean="0"/>
            </a:br>
            <a:r>
              <a:rPr lang="en-US" altLang="ja-JP" sz="1800" dirty="0" smtClean="0"/>
              <a:t>Methods by U.S. Department of Commerce Census Bureau, </a:t>
            </a:r>
            <a:r>
              <a:rPr lang="en-US" altLang="ja-JP" sz="1800" b="1" dirty="0" smtClean="0"/>
              <a:t>X - 11</a:t>
            </a:r>
            <a:r>
              <a:rPr lang="en-US" altLang="ja-JP" sz="1800" dirty="0" smtClean="0"/>
              <a:t>, </a:t>
            </a:r>
            <a:r>
              <a:rPr lang="en-US" altLang="ja-JP" sz="1800" b="1" dirty="0" smtClean="0"/>
              <a:t>X - 12 - ARIMA </a:t>
            </a:r>
            <a:r>
              <a:rPr lang="en-US" altLang="ja-JP" sz="1800" dirty="0" smtClean="0"/>
              <a:t>⇒ Seasonally variable factors and patterns in Japan and the US are different, so seasonal variation factors can be adjusted only insufficiently and partly.</a:t>
            </a:r>
            <a:br>
              <a:rPr lang="en-US" altLang="ja-JP" sz="1800" dirty="0" smtClean="0"/>
            </a:br>
            <a:r>
              <a:rPr lang="en-US" altLang="ja-JP" sz="1800" dirty="0" smtClean="0"/>
              <a:t>⇒ As a seasonally adjusted method, </a:t>
            </a:r>
            <a:r>
              <a:rPr lang="en-US" altLang="ja-JP" sz="1800" b="1" dirty="0" smtClean="0"/>
              <a:t>it is better to use the data compared with that of the same quarter of the previous year</a:t>
            </a:r>
            <a:r>
              <a:rPr lang="en-US" altLang="ja-JP" sz="1800" dirty="0" smtClean="0"/>
              <a:t> not with that of the previous quarter</a:t>
            </a:r>
          </a:p>
          <a:p>
            <a:pPr>
              <a:buNone/>
            </a:pPr>
            <a:r>
              <a:rPr lang="en-US" altLang="ja-JP" sz="1800" dirty="0" smtClean="0"/>
              <a:t>Correlation coefficient ... The Composite  Index, CI of the business trend index has a correlation coefficient of </a:t>
            </a:r>
            <a:r>
              <a:rPr lang="en-US" altLang="ja-JP" sz="1800" b="1" dirty="0" smtClean="0">
                <a:solidFill>
                  <a:srgbClr val="FF0000"/>
                </a:solidFill>
              </a:rPr>
              <a:t>2.5%</a:t>
            </a:r>
            <a:r>
              <a:rPr lang="en-US" altLang="ja-JP" sz="1800" b="1" dirty="0" smtClean="0"/>
              <a:t> with the real GDP growth rate compared with that of the previous quarter </a:t>
            </a:r>
            <a:r>
              <a:rPr lang="en-US" altLang="ja-JP" sz="1800" dirty="0" smtClean="0"/>
              <a:t>, but </a:t>
            </a:r>
            <a:r>
              <a:rPr lang="en-US" altLang="ja-JP" sz="1800" b="1" dirty="0" smtClean="0">
                <a:solidFill>
                  <a:srgbClr val="FF0000"/>
                </a:solidFill>
              </a:rPr>
              <a:t>18% </a:t>
            </a:r>
            <a:r>
              <a:rPr lang="en-US" altLang="ja-JP" sz="1800" b="1" dirty="0" smtClean="0"/>
              <a:t>with the real GDP growth rate compared with that of </a:t>
            </a:r>
            <a:r>
              <a:rPr lang="en-US" altLang="ja-JP" sz="1800" b="1" dirty="0" smtClean="0"/>
              <a:t>the </a:t>
            </a:r>
            <a:r>
              <a:rPr lang="en-US" altLang="ja-JP" sz="1800" b="1" dirty="0" smtClean="0"/>
              <a:t>same quarter of the previous year </a:t>
            </a:r>
            <a:r>
              <a:rPr lang="en-US" altLang="ja-JP" sz="1800" b="1" dirty="0" smtClean="0"/>
              <a:t>.</a:t>
            </a:r>
          </a:p>
          <a:p>
            <a:pPr>
              <a:buNone/>
            </a:pPr>
            <a:r>
              <a:rPr lang="ja-JP" altLang="ja-JP" sz="1800" dirty="0" smtClean="0">
                <a:cs typeface="Times New Roman" pitchFamily="18" charset="0"/>
              </a:rPr>
              <a:t>国民所得統計…</a:t>
            </a:r>
            <a:r>
              <a:rPr lang="en-US" altLang="ja-JP" sz="1800" dirty="0" smtClean="0">
                <a:cs typeface="Times New Roman" pitchFamily="18" charset="0"/>
              </a:rPr>
              <a:t>3</a:t>
            </a:r>
            <a:r>
              <a:rPr lang="ja-JP" altLang="ja-JP" sz="1800" dirty="0" smtClean="0">
                <a:cs typeface="Times New Roman" pitchFamily="18" charset="0"/>
              </a:rPr>
              <a:t>ヶ月毎＝四半期毎に公表</a:t>
            </a:r>
          </a:p>
          <a:p>
            <a:pPr>
              <a:buNone/>
            </a:pPr>
            <a:r>
              <a:rPr lang="ja-JP" altLang="ja-JP" sz="1800" dirty="0" smtClean="0">
                <a:cs typeface="Times New Roman" pitchFamily="18" charset="0"/>
              </a:rPr>
              <a:t>　個別の統計データをそのまま集計したデータ＝</a:t>
            </a:r>
            <a:r>
              <a:rPr lang="ja-JP" altLang="ja-JP" sz="1800" b="1" dirty="0" smtClean="0">
                <a:cs typeface="Times New Roman" pitchFamily="18" charset="0"/>
              </a:rPr>
              <a:t>原数値</a:t>
            </a:r>
            <a:r>
              <a:rPr lang="ja-JP" altLang="ja-JP" sz="1800" dirty="0" smtClean="0">
                <a:cs typeface="Times New Roman" pitchFamily="18" charset="0"/>
              </a:rPr>
              <a:t>（</a:t>
            </a:r>
            <a:r>
              <a:rPr lang="en-US" altLang="ja-JP" sz="1800" dirty="0" smtClean="0">
                <a:cs typeface="Times New Roman" pitchFamily="18" charset="0"/>
              </a:rPr>
              <a:t>original data</a:t>
            </a:r>
            <a:r>
              <a:rPr lang="ja-JP" altLang="ja-JP" sz="1800" dirty="0" smtClean="0">
                <a:cs typeface="Times New Roman" pitchFamily="18" charset="0"/>
              </a:rPr>
              <a:t>）</a:t>
            </a:r>
          </a:p>
          <a:p>
            <a:pPr>
              <a:buNone/>
            </a:pPr>
            <a:r>
              <a:rPr lang="ja-JP" altLang="ja-JP" sz="1800" dirty="0" smtClean="0">
                <a:cs typeface="Times New Roman" pitchFamily="18" charset="0"/>
              </a:rPr>
              <a:t>　日本では給与支払いにおいて、賞与（ボーナス）が</a:t>
            </a:r>
            <a:r>
              <a:rPr lang="en-US" altLang="ja-JP" sz="1800" dirty="0" smtClean="0">
                <a:cs typeface="Times New Roman" pitchFamily="18" charset="0"/>
              </a:rPr>
              <a:t>7</a:t>
            </a:r>
            <a:r>
              <a:rPr lang="ja-JP" altLang="ja-JP" sz="1800" dirty="0" smtClean="0">
                <a:cs typeface="Times New Roman" pitchFamily="18" charset="0"/>
              </a:rPr>
              <a:t>月と</a:t>
            </a:r>
            <a:r>
              <a:rPr lang="en-US" altLang="ja-JP" sz="1800" dirty="0" smtClean="0">
                <a:cs typeface="Times New Roman" pitchFamily="18" charset="0"/>
              </a:rPr>
              <a:t>12</a:t>
            </a:r>
            <a:r>
              <a:rPr lang="ja-JP" altLang="ja-JP" sz="1800" dirty="0" smtClean="0">
                <a:cs typeface="Times New Roman" pitchFamily="18" charset="0"/>
              </a:rPr>
              <a:t>月に年二回支払</a:t>
            </a:r>
            <a:r>
              <a:rPr lang="en-US" altLang="ja-JP" sz="1800" dirty="0" smtClean="0">
                <a:cs typeface="Times New Roman" pitchFamily="18" charset="0"/>
              </a:rPr>
              <a:t>.</a:t>
            </a:r>
          </a:p>
          <a:p>
            <a:pPr>
              <a:buNone/>
            </a:pPr>
            <a:r>
              <a:rPr lang="en-US" altLang="ja-JP" sz="1800" dirty="0" smtClean="0">
                <a:cs typeface="Times New Roman" pitchFamily="18" charset="0"/>
              </a:rPr>
              <a:t>     1~3</a:t>
            </a:r>
            <a:r>
              <a:rPr lang="ja-JP" altLang="en-US" sz="1800" dirty="0" smtClean="0">
                <a:cs typeface="Times New Roman" pitchFamily="18" charset="0"/>
              </a:rPr>
              <a:t>月期と</a:t>
            </a:r>
            <a:r>
              <a:rPr lang="en-US" altLang="ja-JP" sz="1800" dirty="0" smtClean="0">
                <a:cs typeface="Times New Roman" pitchFamily="18" charset="0"/>
              </a:rPr>
              <a:t>4~6</a:t>
            </a:r>
            <a:r>
              <a:rPr lang="ja-JP" altLang="en-US" sz="1800" dirty="0" smtClean="0">
                <a:cs typeface="Times New Roman" pitchFamily="18" charset="0"/>
              </a:rPr>
              <a:t>月期は景気低迷で、</a:t>
            </a:r>
            <a:r>
              <a:rPr lang="en-US" altLang="ja-JP" sz="1800" dirty="0" smtClean="0">
                <a:cs typeface="Times New Roman" pitchFamily="18" charset="0"/>
              </a:rPr>
              <a:t>7~9</a:t>
            </a:r>
            <a:r>
              <a:rPr lang="ja-JP" altLang="en-US" sz="1800" dirty="0" smtClean="0">
                <a:cs typeface="Times New Roman" pitchFamily="18" charset="0"/>
              </a:rPr>
              <a:t>月期と</a:t>
            </a:r>
            <a:r>
              <a:rPr lang="en-US" altLang="ja-JP" sz="1800" dirty="0" smtClean="0">
                <a:cs typeface="Times New Roman" pitchFamily="18" charset="0"/>
              </a:rPr>
              <a:t>10~12</a:t>
            </a:r>
            <a:r>
              <a:rPr lang="ja-JP" altLang="en-US" sz="1800" dirty="0" smtClean="0">
                <a:cs typeface="Times New Roman" pitchFamily="18" charset="0"/>
              </a:rPr>
              <a:t>月期は景気活況の季節変動が顕著。</a:t>
            </a:r>
            <a:endParaRPr lang="en-US" altLang="ja-JP" sz="1800" dirty="0" smtClean="0">
              <a:cs typeface="Times New Roman" pitchFamily="18" charset="0"/>
            </a:endParaRPr>
          </a:p>
          <a:p>
            <a:pPr>
              <a:buNone/>
            </a:pPr>
            <a:r>
              <a:rPr lang="ja-JP" altLang="ja-JP" sz="1800" dirty="0" smtClean="0">
                <a:cs typeface="Times New Roman" pitchFamily="18" charset="0"/>
              </a:rPr>
              <a:t>　季節変動⇒</a:t>
            </a:r>
            <a:r>
              <a:rPr lang="ja-JP" altLang="ja-JP" sz="1800" b="1" dirty="0" smtClean="0">
                <a:cs typeface="Times New Roman" pitchFamily="18" charset="0"/>
              </a:rPr>
              <a:t>季節調整</a:t>
            </a:r>
            <a:r>
              <a:rPr lang="ja-JP" altLang="ja-JP" sz="1800" dirty="0" smtClean="0">
                <a:cs typeface="Times New Roman" pitchFamily="18" charset="0"/>
              </a:rPr>
              <a:t>（</a:t>
            </a:r>
            <a:r>
              <a:rPr lang="en-US" altLang="ja-JP" sz="1800" dirty="0" smtClean="0">
                <a:cs typeface="Times New Roman" pitchFamily="18" charset="0"/>
              </a:rPr>
              <a:t>seasonal adjustment</a:t>
            </a:r>
            <a:r>
              <a:rPr lang="ja-JP" altLang="en-US" sz="1800" dirty="0" smtClean="0">
                <a:cs typeface="Times New Roman" pitchFamily="18" charset="0"/>
              </a:rPr>
              <a:t>）が必要</a:t>
            </a:r>
            <a:r>
              <a:rPr lang="ja-JP" altLang="ja-JP" sz="1800" dirty="0" smtClean="0">
                <a:cs typeface="Times New Roman" pitchFamily="18" charset="0"/>
              </a:rPr>
              <a:t>、</a:t>
            </a:r>
            <a:r>
              <a:rPr lang="ja-JP" altLang="ja-JP" sz="1800" b="1" dirty="0" smtClean="0">
                <a:cs typeface="Times New Roman" pitchFamily="18" charset="0"/>
              </a:rPr>
              <a:t>季節調整値</a:t>
            </a:r>
            <a:r>
              <a:rPr lang="ja-JP" altLang="ja-JP" sz="1800" dirty="0" smtClean="0">
                <a:cs typeface="Times New Roman" pitchFamily="18" charset="0"/>
              </a:rPr>
              <a:t>（</a:t>
            </a:r>
            <a:r>
              <a:rPr lang="en-US" altLang="ja-JP" sz="1800" dirty="0" smtClean="0">
                <a:cs typeface="Times New Roman" pitchFamily="18" charset="0"/>
              </a:rPr>
              <a:t>seasonally adjusted data</a:t>
            </a:r>
            <a:r>
              <a:rPr lang="ja-JP" altLang="ja-JP" sz="1800" dirty="0" smtClean="0">
                <a:cs typeface="Times New Roman" pitchFamily="18" charset="0"/>
              </a:rPr>
              <a:t>）</a:t>
            </a:r>
          </a:p>
          <a:p>
            <a:pPr>
              <a:buNone/>
            </a:pPr>
            <a:r>
              <a:rPr lang="ja-JP" altLang="ja-JP" sz="1800" dirty="0" smtClean="0">
                <a:cs typeface="Times New Roman" pitchFamily="18" charset="0"/>
              </a:rPr>
              <a:t>　</a:t>
            </a:r>
            <a:r>
              <a:rPr lang="ja-JP" altLang="en-US" sz="1800" dirty="0" smtClean="0">
                <a:cs typeface="Times New Roman" pitchFamily="18" charset="0"/>
              </a:rPr>
              <a:t>米商務省</a:t>
            </a:r>
            <a:r>
              <a:rPr lang="ja-JP" altLang="ja-JP" sz="1800" dirty="0" smtClean="0">
                <a:cs typeface="Times New Roman" pitchFamily="18" charset="0"/>
              </a:rPr>
              <a:t>センサス局法</a:t>
            </a:r>
            <a:r>
              <a:rPr lang="en-US" altLang="ja-JP" sz="1800" dirty="0" smtClean="0">
                <a:cs typeface="Times New Roman" pitchFamily="18" charset="0"/>
              </a:rPr>
              <a:t>X-11</a:t>
            </a:r>
            <a:r>
              <a:rPr lang="ja-JP" altLang="ja-JP" sz="1800" dirty="0" err="1" smtClean="0">
                <a:cs typeface="Times New Roman" pitchFamily="18" charset="0"/>
              </a:rPr>
              <a:t>、</a:t>
            </a:r>
            <a:r>
              <a:rPr lang="en-US" altLang="ja-JP" sz="1800" dirty="0" smtClean="0">
                <a:cs typeface="Times New Roman" pitchFamily="18" charset="0"/>
              </a:rPr>
              <a:t>X-12-ARIMA</a:t>
            </a:r>
            <a:r>
              <a:rPr lang="ja-JP" altLang="ja-JP" sz="1800" dirty="0" smtClean="0">
                <a:cs typeface="Times New Roman" pitchFamily="18" charset="0"/>
              </a:rPr>
              <a:t>⇒</a:t>
            </a:r>
            <a:r>
              <a:rPr lang="ja-JP" altLang="en-US" sz="1800" dirty="0" smtClean="0">
                <a:cs typeface="Times New Roman" pitchFamily="18" charset="0"/>
              </a:rPr>
              <a:t>日米の季節変動型は違うので</a:t>
            </a:r>
            <a:r>
              <a:rPr lang="ja-JP" altLang="ja-JP" sz="1800" dirty="0" smtClean="0">
                <a:cs typeface="Times New Roman" pitchFamily="18" charset="0"/>
              </a:rPr>
              <a:t>季節変動要因を不十分に</a:t>
            </a:r>
            <a:r>
              <a:rPr lang="ja-JP" altLang="en-US" sz="1800" dirty="0" smtClean="0">
                <a:cs typeface="Times New Roman" pitchFamily="18" charset="0"/>
              </a:rPr>
              <a:t>しか調整できない</a:t>
            </a:r>
            <a:endParaRPr lang="ja-JP" altLang="ja-JP" sz="1800" dirty="0" smtClean="0">
              <a:cs typeface="Times New Roman" pitchFamily="18" charset="0"/>
            </a:endParaRPr>
          </a:p>
          <a:p>
            <a:pPr>
              <a:buNone/>
            </a:pPr>
            <a:r>
              <a:rPr lang="ja-JP" altLang="ja-JP" sz="1800" dirty="0" smtClean="0">
                <a:cs typeface="Times New Roman" pitchFamily="18" charset="0"/>
              </a:rPr>
              <a:t>　⇒</a:t>
            </a:r>
            <a:r>
              <a:rPr lang="ja-JP" altLang="en-US" sz="1800" dirty="0" smtClean="0">
                <a:cs typeface="Times New Roman" pitchFamily="18" charset="0"/>
              </a:rPr>
              <a:t>季節調整値としては</a:t>
            </a:r>
            <a:r>
              <a:rPr lang="ja-JP" altLang="ja-JP" sz="1800" dirty="0" smtClean="0">
                <a:cs typeface="Times New Roman" pitchFamily="18" charset="0"/>
              </a:rPr>
              <a:t>前期比ではなく前年同期比が優れている</a:t>
            </a:r>
            <a:endParaRPr lang="en-US" altLang="ja-JP" sz="1800" dirty="0" smtClean="0">
              <a:cs typeface="Times New Roman" pitchFamily="18" charset="0"/>
            </a:endParaRPr>
          </a:p>
          <a:p>
            <a:pPr>
              <a:buNone/>
            </a:pPr>
            <a:r>
              <a:rPr lang="ja-JP" altLang="ja-JP" sz="1800" dirty="0" smtClean="0">
                <a:cs typeface="Times New Roman" pitchFamily="18" charset="0"/>
              </a:rPr>
              <a:t>相関係数…景気動向指数の</a:t>
            </a:r>
            <a:r>
              <a:rPr lang="en-US" altLang="ja-JP" sz="1800" dirty="0" smtClean="0">
                <a:cs typeface="Times New Roman" pitchFamily="18" charset="0"/>
              </a:rPr>
              <a:t>CI</a:t>
            </a:r>
            <a:r>
              <a:rPr lang="ja-JP" altLang="ja-JP" sz="1800" dirty="0" smtClean="0">
                <a:cs typeface="Times New Roman" pitchFamily="18" charset="0"/>
              </a:rPr>
              <a:t>は、前期比実質</a:t>
            </a:r>
            <a:r>
              <a:rPr lang="en-US" altLang="ja-JP" sz="1800" dirty="0" smtClean="0">
                <a:cs typeface="Times New Roman" pitchFamily="18" charset="0"/>
              </a:rPr>
              <a:t>GDP</a:t>
            </a:r>
            <a:r>
              <a:rPr lang="ja-JP" altLang="ja-JP" sz="1800" dirty="0" smtClean="0">
                <a:cs typeface="Times New Roman" pitchFamily="18" charset="0"/>
              </a:rPr>
              <a:t>成長率と</a:t>
            </a:r>
            <a:r>
              <a:rPr lang="ja-JP" altLang="en-US" sz="1800" dirty="0" smtClean="0">
                <a:cs typeface="Times New Roman" pitchFamily="18" charset="0"/>
              </a:rPr>
              <a:t>わずか</a:t>
            </a:r>
            <a:r>
              <a:rPr lang="en-US" altLang="ja-JP" sz="1800" dirty="0" smtClean="0">
                <a:cs typeface="Times New Roman" pitchFamily="18" charset="0"/>
              </a:rPr>
              <a:t>2.5</a:t>
            </a:r>
            <a:r>
              <a:rPr lang="ja-JP" altLang="ja-JP" sz="1800" dirty="0" smtClean="0">
                <a:cs typeface="Times New Roman" pitchFamily="18" charset="0"/>
              </a:rPr>
              <a:t>％の相関係数</a:t>
            </a:r>
            <a:r>
              <a:rPr lang="ja-JP" altLang="en-US" sz="1800" dirty="0" smtClean="0">
                <a:cs typeface="Times New Roman" pitchFamily="18" charset="0"/>
              </a:rPr>
              <a:t>しかない</a:t>
            </a:r>
            <a:endParaRPr lang="ja-JP" altLang="ja-JP" sz="1800" dirty="0" smtClean="0">
              <a:cs typeface="Times New Roman" pitchFamily="18" charset="0"/>
            </a:endParaRPr>
          </a:p>
          <a:p>
            <a:pPr>
              <a:buNone/>
            </a:pPr>
            <a:r>
              <a:rPr lang="ja-JP" altLang="ja-JP" sz="1800" dirty="0" smtClean="0">
                <a:cs typeface="Times New Roman" pitchFamily="18" charset="0"/>
              </a:rPr>
              <a:t>　　　　　　前年同期比実質</a:t>
            </a:r>
            <a:r>
              <a:rPr lang="en-US" altLang="ja-JP" sz="1800" dirty="0" smtClean="0">
                <a:cs typeface="Times New Roman" pitchFamily="18" charset="0"/>
              </a:rPr>
              <a:t>GDP</a:t>
            </a:r>
            <a:r>
              <a:rPr lang="ja-JP" altLang="ja-JP" sz="1800" dirty="0" smtClean="0">
                <a:cs typeface="Times New Roman" pitchFamily="18" charset="0"/>
              </a:rPr>
              <a:t>成長率とは</a:t>
            </a:r>
            <a:r>
              <a:rPr lang="en-US" altLang="ja-JP" sz="1800" dirty="0" smtClean="0">
                <a:cs typeface="Times New Roman" pitchFamily="18" charset="0"/>
              </a:rPr>
              <a:t>18</a:t>
            </a:r>
            <a:r>
              <a:rPr lang="ja-JP" altLang="ja-JP" sz="1800" dirty="0" smtClean="0">
                <a:cs typeface="Times New Roman" pitchFamily="18" charset="0"/>
              </a:rPr>
              <a:t>％の相関係数</a:t>
            </a:r>
            <a:endParaRPr lang="en-US" altLang="ja-JP" sz="1800" dirty="0" smtClean="0">
              <a:cs typeface="Times New Roman" pitchFamily="18" charset="0"/>
            </a:endParaRPr>
          </a:p>
          <a:p>
            <a:pPr>
              <a:buNone/>
            </a:pPr>
            <a:endParaRPr lang="ja-JP" altLang="en-US" sz="1800" b="1" dirty="0" smtClean="0">
              <a:ea typeface="ＭＳ 明朝" pitchFamily="17"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
            <a:ext cx="9144000" cy="404663"/>
          </a:xfrm>
        </p:spPr>
        <p:txBody>
          <a:bodyPr>
            <a:normAutofit/>
          </a:bodyPr>
          <a:lstStyle/>
          <a:p>
            <a:r>
              <a:rPr lang="ja-JP" altLang="ja-JP" sz="2000" b="1" dirty="0" smtClean="0"/>
              <a:t>７</a:t>
            </a:r>
            <a:r>
              <a:rPr lang="en-US" altLang="ja-JP" sz="2000" b="1" dirty="0" smtClean="0"/>
              <a:t>B</a:t>
            </a:r>
            <a:r>
              <a:rPr lang="ja-JP" altLang="ja-JP" sz="2000" b="1" dirty="0" err="1" smtClean="0"/>
              <a:t>．</a:t>
            </a:r>
            <a:r>
              <a:rPr lang="en-US" altLang="ja-JP" sz="2000" b="1" dirty="0" smtClean="0"/>
              <a:t>Original </a:t>
            </a:r>
            <a:r>
              <a:rPr lang="en-US" altLang="ja-JP" sz="2000" b="1" dirty="0" smtClean="0"/>
              <a:t>Data &amp; Seasonally Adjusted </a:t>
            </a:r>
            <a:r>
              <a:rPr lang="en-US" altLang="ja-JP" sz="2000" b="1" dirty="0" smtClean="0"/>
              <a:t>Data  </a:t>
            </a:r>
            <a:r>
              <a:rPr lang="ja-JP" altLang="ja-JP" sz="2000" b="1" dirty="0" smtClean="0"/>
              <a:t>原数値</a:t>
            </a:r>
            <a:r>
              <a:rPr lang="ja-JP" altLang="ja-JP" sz="2000" b="1" dirty="0" smtClean="0"/>
              <a:t>と季節調整値</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0" y="620688"/>
            <a:ext cx="8763000" cy="5932512"/>
          </a:xfrm>
        </p:spPr>
        <p:txBody>
          <a:bodyPr>
            <a:normAutofit/>
          </a:bodyPr>
          <a:lstStyle/>
          <a:p>
            <a:pPr algn="just" eaLnBrk="1" hangingPunct="1">
              <a:buFontTx/>
              <a:buNone/>
            </a:pPr>
            <a:r>
              <a:rPr lang="en-US" altLang="ja-JP" sz="1400" dirty="0" smtClean="0">
                <a:latin typeface="+mj-ea"/>
                <a:ea typeface="+mj-ea"/>
              </a:rPr>
              <a:t>Figure 11-4.</a:t>
            </a:r>
            <a:r>
              <a:rPr lang="ja-JP" altLang="ja-JP" sz="1400" dirty="0" smtClean="0">
                <a:latin typeface="+mj-ea"/>
                <a:ea typeface="+mj-ea"/>
              </a:rPr>
              <a:t>　</a:t>
            </a:r>
            <a:r>
              <a:rPr lang="en-US" altLang="ja-JP" sz="1400" dirty="0" smtClean="0"/>
              <a:t> </a:t>
            </a:r>
            <a:r>
              <a:rPr lang="en-US" altLang="ja-JP" sz="1400" dirty="0" smtClean="0"/>
              <a:t>Real Growth Rate of GDP </a:t>
            </a:r>
            <a:endParaRPr lang="en-US" altLang="ja-JP" sz="1400" dirty="0" smtClean="0"/>
          </a:p>
          <a:p>
            <a:pPr algn="just" eaLnBrk="1" hangingPunct="1">
              <a:buFontTx/>
              <a:buNone/>
            </a:pPr>
            <a:r>
              <a:rPr lang="en-US" altLang="ja-JP" sz="1400" dirty="0" smtClean="0"/>
              <a:t>(</a:t>
            </a:r>
            <a:r>
              <a:rPr lang="en-US" altLang="ja-JP" sz="1400" dirty="0" smtClean="0"/>
              <a:t>the data </a:t>
            </a:r>
            <a:r>
              <a:rPr lang="en-US" altLang="ja-JP" sz="1400" dirty="0" smtClean="0"/>
              <a:t>compared </a:t>
            </a:r>
            <a:r>
              <a:rPr lang="en-US" altLang="ja-JP" sz="1400" dirty="0" smtClean="0"/>
              <a:t>with that of the </a:t>
            </a:r>
            <a:r>
              <a:rPr lang="en-US" altLang="ja-JP" sz="1400" dirty="0" smtClean="0"/>
              <a:t>same</a:t>
            </a:r>
          </a:p>
          <a:p>
            <a:pPr algn="just" eaLnBrk="1" hangingPunct="1">
              <a:buFontTx/>
              <a:buNone/>
            </a:pPr>
            <a:r>
              <a:rPr lang="en-US" altLang="ja-JP" sz="1400" dirty="0" smtClean="0"/>
              <a:t> </a:t>
            </a:r>
            <a:r>
              <a:rPr lang="en-US" altLang="ja-JP" sz="1400" dirty="0" smtClean="0"/>
              <a:t>quarter of the previous </a:t>
            </a:r>
            <a:r>
              <a:rPr lang="en-US" altLang="ja-JP" sz="1400" dirty="0" smtClean="0"/>
              <a:t>year </a:t>
            </a:r>
            <a:r>
              <a:rPr lang="en-US" altLang="ja-JP" sz="1400" dirty="0" smtClean="0"/>
              <a:t>and with </a:t>
            </a:r>
            <a:endParaRPr lang="en-US" altLang="ja-JP" sz="1400" dirty="0" smtClean="0"/>
          </a:p>
          <a:p>
            <a:pPr algn="just" eaLnBrk="1" hangingPunct="1">
              <a:buFontTx/>
              <a:buNone/>
            </a:pPr>
            <a:r>
              <a:rPr lang="en-US" altLang="ja-JP" sz="1400" dirty="0" smtClean="0"/>
              <a:t>that </a:t>
            </a:r>
            <a:r>
              <a:rPr lang="en-US" altLang="ja-JP" sz="1400" dirty="0" smtClean="0"/>
              <a:t>of the previous quarter</a:t>
            </a:r>
            <a:r>
              <a:rPr lang="en-US" altLang="ja-JP" sz="1400" dirty="0" smtClean="0"/>
              <a:t>)</a:t>
            </a:r>
          </a:p>
          <a:p>
            <a:pPr algn="just">
              <a:buNone/>
            </a:pPr>
            <a:r>
              <a:rPr lang="ja-JP" altLang="ja-JP" sz="1400" dirty="0" smtClean="0">
                <a:latin typeface="+mj-ea"/>
              </a:rPr>
              <a:t>実質</a:t>
            </a:r>
            <a:r>
              <a:rPr lang="en-US" altLang="ja-JP" sz="1400" dirty="0" smtClean="0">
                <a:latin typeface="+mj-ea"/>
              </a:rPr>
              <a:t>GDP</a:t>
            </a:r>
            <a:r>
              <a:rPr lang="ja-JP" altLang="ja-JP" sz="1400" dirty="0" smtClean="0">
                <a:latin typeface="+mj-ea"/>
              </a:rPr>
              <a:t>成長率（四半期データ</a:t>
            </a:r>
            <a:r>
              <a:rPr lang="ja-JP" altLang="ja-JP" sz="1400" dirty="0" smtClean="0">
                <a:latin typeface="+mj-ea"/>
              </a:rPr>
              <a:t>の前期比と</a:t>
            </a:r>
            <a:endParaRPr lang="en-US" altLang="ja-JP" sz="1400" dirty="0" smtClean="0">
              <a:latin typeface="+mj-ea"/>
            </a:endParaRPr>
          </a:p>
          <a:p>
            <a:pPr algn="just">
              <a:buNone/>
            </a:pPr>
            <a:r>
              <a:rPr lang="ja-JP" altLang="ja-JP" sz="1400" dirty="0" smtClean="0">
                <a:latin typeface="+mj-ea"/>
              </a:rPr>
              <a:t>前年</a:t>
            </a:r>
            <a:r>
              <a:rPr lang="ja-JP" altLang="ja-JP" sz="1400" dirty="0" smtClean="0">
                <a:latin typeface="+mj-ea"/>
              </a:rPr>
              <a:t>同期比）</a:t>
            </a:r>
            <a:endParaRPr lang="en-US" altLang="ja-JP" sz="1400" dirty="0" smtClean="0">
              <a:latin typeface="+mj-ea"/>
            </a:endParaRPr>
          </a:p>
          <a:p>
            <a:pPr algn="just">
              <a:buNone/>
            </a:pPr>
            <a:endParaRPr lang="en-US" altLang="ja-JP" sz="1400" dirty="0" smtClean="0"/>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endParaRPr lang="en-US" altLang="ja-JP" sz="1400" dirty="0" smtClean="0">
              <a:ea typeface="ＭＳ 明朝" pitchFamily="17" charset="-128"/>
            </a:endParaRPr>
          </a:p>
          <a:p>
            <a:pPr algn="just" eaLnBrk="1" hangingPunct="1">
              <a:buFontTx/>
              <a:buNone/>
            </a:pPr>
            <a:r>
              <a:rPr lang="en-US" altLang="ja-JP" sz="1400" dirty="0" smtClean="0">
                <a:latin typeface="+mj-ea"/>
                <a:ea typeface="+mj-ea"/>
              </a:rPr>
              <a:t>Figure 11-5.</a:t>
            </a:r>
            <a:r>
              <a:rPr lang="en-US" altLang="ja-JP" sz="1400" dirty="0" smtClean="0">
                <a:ea typeface="ＭＳ 明朝" pitchFamily="17" charset="-128"/>
              </a:rPr>
              <a:t> </a:t>
            </a:r>
            <a:r>
              <a:rPr lang="en-US" altLang="ja-JP" sz="1400" dirty="0" smtClean="0">
                <a:ea typeface="ＭＳ 明朝" pitchFamily="17" charset="-128"/>
              </a:rPr>
              <a:t>Composite Index of </a:t>
            </a:r>
            <a:r>
              <a:rPr lang="en-US" altLang="ja-JP" sz="1400" dirty="0" smtClean="0">
                <a:ea typeface="ＭＳ 明朝" pitchFamily="17" charset="-128"/>
              </a:rPr>
              <a:t>Business</a:t>
            </a:r>
          </a:p>
          <a:p>
            <a:pPr algn="just" eaLnBrk="1" hangingPunct="1">
              <a:buFontTx/>
              <a:buNone/>
            </a:pPr>
            <a:r>
              <a:rPr lang="en-US" altLang="ja-JP" sz="1400" dirty="0" smtClean="0">
                <a:ea typeface="ＭＳ 明朝" pitchFamily="17" charset="-128"/>
              </a:rPr>
              <a:t> Fluctuations, Correspondent Series</a:t>
            </a:r>
          </a:p>
          <a:p>
            <a:pPr algn="just" eaLnBrk="1" hangingPunct="1">
              <a:buFontTx/>
              <a:buNone/>
            </a:pPr>
            <a:r>
              <a:rPr lang="en-US" altLang="ja-JP" sz="1400" dirty="0" smtClean="0">
                <a:ea typeface="ＭＳ 明朝" pitchFamily="17" charset="-128"/>
              </a:rPr>
              <a:t> </a:t>
            </a:r>
            <a:r>
              <a:rPr lang="en-US" altLang="ja-JP" sz="1400" dirty="0" smtClean="0">
                <a:ea typeface="ＭＳ 明朝" pitchFamily="17" charset="-128"/>
              </a:rPr>
              <a:t>(monthly data</a:t>
            </a:r>
            <a:r>
              <a:rPr lang="en-US" altLang="ja-JP" sz="1400" dirty="0" smtClean="0">
                <a:ea typeface="ＭＳ 明朝" pitchFamily="17" charset="-128"/>
              </a:rPr>
              <a:t>)</a:t>
            </a:r>
          </a:p>
          <a:p>
            <a:pPr algn="just">
              <a:buNone/>
            </a:pPr>
            <a:r>
              <a:rPr lang="ja-JP" altLang="ja-JP" sz="1400" dirty="0" smtClean="0">
                <a:latin typeface="+mj-ea"/>
              </a:rPr>
              <a:t>景気動向指数</a:t>
            </a:r>
            <a:r>
              <a:rPr lang="en-US" altLang="ja-JP" sz="1400" dirty="0" smtClean="0">
                <a:latin typeface="+mj-ea"/>
              </a:rPr>
              <a:t>CI</a:t>
            </a:r>
            <a:r>
              <a:rPr lang="ja-JP" altLang="ja-JP" sz="1400" dirty="0" smtClean="0">
                <a:latin typeface="+mj-ea"/>
              </a:rPr>
              <a:t>一致系列（月次データ）</a:t>
            </a:r>
            <a:endParaRPr lang="ja-JP" altLang="en-US" sz="1400" dirty="0" smtClean="0">
              <a:ea typeface="ＭＳ 明朝" pitchFamily="17" charset="-128"/>
            </a:endParaRPr>
          </a:p>
        </p:txBody>
      </p:sp>
      <p:graphicFrame>
        <p:nvGraphicFramePr>
          <p:cNvPr id="4" name="グラフ 3"/>
          <p:cNvGraphicFramePr/>
          <p:nvPr/>
        </p:nvGraphicFramePr>
        <p:xfrm>
          <a:off x="3635896" y="548680"/>
          <a:ext cx="5508105"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p:cNvGraphicFramePr/>
          <p:nvPr/>
        </p:nvGraphicFramePr>
        <p:xfrm>
          <a:off x="3635896" y="3645025"/>
          <a:ext cx="5508104" cy="32129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04663"/>
          </a:xfrm>
        </p:spPr>
        <p:txBody>
          <a:bodyPr>
            <a:normAutofit fontScale="90000"/>
          </a:bodyPr>
          <a:lstStyle/>
          <a:p>
            <a:r>
              <a:rPr lang="ja-JP" altLang="ja-JP" sz="2400" b="1" dirty="0" smtClean="0"/>
              <a:t>８</a:t>
            </a:r>
            <a:r>
              <a:rPr lang="ja-JP" altLang="ja-JP" sz="2400" b="1" dirty="0" smtClean="0"/>
              <a:t>．</a:t>
            </a:r>
            <a:r>
              <a:rPr lang="en-US" altLang="ja-JP" sz="2400" b="1" dirty="0" smtClean="0"/>
              <a:t>Gross </a:t>
            </a:r>
            <a:r>
              <a:rPr lang="en-US" altLang="ja-JP" sz="2400" b="1" dirty="0" smtClean="0"/>
              <a:t>National </a:t>
            </a:r>
            <a:r>
              <a:rPr lang="en-US" altLang="ja-JP" sz="2400" b="1" dirty="0" smtClean="0"/>
              <a:t>Welfare  </a:t>
            </a:r>
            <a:r>
              <a:rPr lang="ja-JP" altLang="ja-JP" sz="2400" b="1" dirty="0" smtClean="0"/>
              <a:t>国民</a:t>
            </a:r>
            <a:r>
              <a:rPr lang="ja-JP" altLang="ja-JP" sz="2400" b="1" dirty="0" smtClean="0"/>
              <a:t>総福祉</a:t>
            </a:r>
            <a:r>
              <a:rPr lang="en-US" altLang="ja-JP" sz="2400" b="1" dirty="0" smtClean="0"/>
              <a:t> </a:t>
            </a:r>
            <a:endParaRPr lang="ja-JP" altLang="en-US" sz="24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251520" y="332656"/>
            <a:ext cx="8892480" cy="6076528"/>
          </a:xfrm>
        </p:spPr>
        <p:txBody>
          <a:bodyPr/>
          <a:lstStyle/>
          <a:p>
            <a:pPr>
              <a:buNone/>
            </a:pPr>
            <a:r>
              <a:rPr lang="en-US" altLang="ja-JP" sz="1800" dirty="0" smtClean="0"/>
              <a:t>It </a:t>
            </a:r>
            <a:r>
              <a:rPr lang="en-US" altLang="ja-JP" sz="1800" dirty="0" smtClean="0"/>
              <a:t>is hard to calculate the monetary amount of </a:t>
            </a:r>
            <a:r>
              <a:rPr lang="en-US" altLang="ja-JP" sz="1800" b="1" dirty="0" smtClean="0"/>
              <a:t>leisure and living clearance</a:t>
            </a:r>
          </a:p>
          <a:p>
            <a:pPr>
              <a:buNone/>
            </a:pPr>
            <a:r>
              <a:rPr lang="en-US" altLang="ja-JP" sz="1800" b="1" dirty="0" smtClean="0"/>
              <a:t>Public nuisances </a:t>
            </a:r>
            <a:r>
              <a:rPr lang="en-US" altLang="ja-JP" sz="1800" dirty="0" smtClean="0"/>
              <a:t>are also hard to calculate their monetary amount , such as air pollution, water pollution by factory wastewater, traffic congestion and noise, ground subsidence, destruction of the natural environment due to forest turbulence development, pollution due to ecosystem destruction, radioactive contamination due to nuclear accident.</a:t>
            </a:r>
          </a:p>
          <a:p>
            <a:pPr>
              <a:buNone/>
            </a:pPr>
            <a:r>
              <a:rPr lang="en-US" altLang="ja-JP" sz="1800" b="1" dirty="0" smtClean="0"/>
              <a:t>Gross National Welfare, Net National Welfare</a:t>
            </a:r>
          </a:p>
          <a:p>
            <a:pPr>
              <a:buNone/>
            </a:pPr>
            <a:r>
              <a:rPr lang="en-US" altLang="ja-JP" sz="1800" dirty="0" smtClean="0"/>
              <a:t>Tobin and </a:t>
            </a:r>
            <a:r>
              <a:rPr lang="en-US" altLang="ja-JP" sz="1800" dirty="0" err="1" smtClean="0"/>
              <a:t>Nordhouse</a:t>
            </a:r>
            <a:r>
              <a:rPr lang="en-US" altLang="ja-JP" sz="1800" dirty="0" smtClean="0"/>
              <a:t> developed a </a:t>
            </a:r>
            <a:r>
              <a:rPr lang="en-US" altLang="ja-JP" sz="1800" b="1" dirty="0" smtClean="0"/>
              <a:t>measure of economic welfare (MEW</a:t>
            </a:r>
            <a:r>
              <a:rPr lang="en-US" altLang="ja-JP" sz="1800" b="1" dirty="0" smtClean="0"/>
              <a:t>)</a:t>
            </a:r>
            <a:r>
              <a:rPr lang="en-US" altLang="ja-JP" sz="1800" dirty="0" smtClean="0"/>
              <a:t>.</a:t>
            </a:r>
          </a:p>
          <a:p>
            <a:pPr>
              <a:buNone/>
            </a:pPr>
            <a:endParaRPr lang="en-US" altLang="ja-JP" sz="1800" dirty="0" smtClean="0">
              <a:latin typeface="Times New Roman" pitchFamily="18" charset="0"/>
              <a:ea typeface="ＭＳ 明朝" pitchFamily="17" charset="-128"/>
              <a:cs typeface="Times New Roman" pitchFamily="18" charset="0"/>
            </a:endParaRPr>
          </a:p>
          <a:p>
            <a:pPr>
              <a:buNone/>
            </a:pPr>
            <a:r>
              <a:rPr lang="ja-JP" altLang="ja-JP" sz="1800" dirty="0" smtClean="0">
                <a:cs typeface="Times New Roman" pitchFamily="18" charset="0"/>
              </a:rPr>
              <a:t>余暇時間（</a:t>
            </a:r>
            <a:r>
              <a:rPr lang="en-US" altLang="ja-JP" sz="1800" dirty="0" smtClean="0">
                <a:cs typeface="Times New Roman" pitchFamily="18" charset="0"/>
              </a:rPr>
              <a:t>leisure</a:t>
            </a:r>
            <a:r>
              <a:rPr lang="ja-JP" altLang="ja-JP" sz="1800" dirty="0" smtClean="0">
                <a:cs typeface="Times New Roman" pitchFamily="18" charset="0"/>
              </a:rPr>
              <a:t>）や生活のゆとりは金額計算ができない</a:t>
            </a:r>
          </a:p>
          <a:p>
            <a:pPr>
              <a:buNone/>
            </a:pPr>
            <a:r>
              <a:rPr lang="ja-JP" altLang="ja-JP" sz="1800" dirty="0" smtClean="0">
                <a:cs typeface="Times New Roman" pitchFamily="18" charset="0"/>
              </a:rPr>
              <a:t>大気汚染や工場排水による水質汚濁、交通の混雑や騒音、地盤沈下、森林乱開発などによる自然環境の破壊、生態系の破壊による公害、原発事故による放射能汚染など、</a:t>
            </a:r>
            <a:r>
              <a:rPr lang="ja-JP" altLang="ja-JP" sz="1800" b="1" dirty="0" smtClean="0">
                <a:cs typeface="Times New Roman" pitchFamily="18" charset="0"/>
              </a:rPr>
              <a:t>公害</a:t>
            </a:r>
            <a:r>
              <a:rPr lang="ja-JP" altLang="ja-JP" sz="1800" dirty="0" smtClean="0">
                <a:cs typeface="Times New Roman" pitchFamily="18" charset="0"/>
              </a:rPr>
              <a:t>（</a:t>
            </a:r>
            <a:r>
              <a:rPr lang="en-US" altLang="ja-JP" sz="1800" dirty="0" smtClean="0">
                <a:cs typeface="Times New Roman" pitchFamily="18" charset="0"/>
              </a:rPr>
              <a:t>public nuisance</a:t>
            </a:r>
            <a:r>
              <a:rPr lang="ja-JP" altLang="ja-JP" sz="1800" dirty="0" smtClean="0">
                <a:cs typeface="Times New Roman" pitchFamily="18" charset="0"/>
              </a:rPr>
              <a:t>）は金額計算が困難</a:t>
            </a:r>
          </a:p>
          <a:p>
            <a:pPr>
              <a:buNone/>
            </a:pPr>
            <a:r>
              <a:rPr lang="ja-JP" altLang="ja-JP" sz="1800" b="1" dirty="0" smtClean="0">
                <a:cs typeface="Times New Roman" pitchFamily="18" charset="0"/>
              </a:rPr>
              <a:t>国民総福祉</a:t>
            </a:r>
            <a:r>
              <a:rPr lang="ja-JP" altLang="ja-JP" sz="1800" dirty="0" smtClean="0">
                <a:cs typeface="Times New Roman" pitchFamily="18" charset="0"/>
              </a:rPr>
              <a:t>（</a:t>
            </a:r>
            <a:r>
              <a:rPr lang="en-US" altLang="ja-JP" sz="1800" dirty="0" smtClean="0">
                <a:cs typeface="Times New Roman" pitchFamily="18" charset="0"/>
              </a:rPr>
              <a:t>gross national welfare</a:t>
            </a:r>
            <a:r>
              <a:rPr lang="ja-JP" altLang="ja-JP" sz="1800" dirty="0" smtClean="0">
                <a:cs typeface="Times New Roman" pitchFamily="18" charset="0"/>
              </a:rPr>
              <a:t>）、</a:t>
            </a:r>
            <a:r>
              <a:rPr lang="ja-JP" altLang="ja-JP" sz="1800" b="1" dirty="0" smtClean="0">
                <a:cs typeface="Times New Roman" pitchFamily="18" charset="0"/>
              </a:rPr>
              <a:t>国民純福祉</a:t>
            </a:r>
            <a:r>
              <a:rPr lang="ja-JP" altLang="ja-JP" sz="1800" dirty="0" smtClean="0">
                <a:cs typeface="Times New Roman" pitchFamily="18" charset="0"/>
              </a:rPr>
              <a:t>（</a:t>
            </a:r>
            <a:r>
              <a:rPr lang="en-US" altLang="ja-JP" sz="1800" dirty="0" smtClean="0">
                <a:cs typeface="Times New Roman" pitchFamily="18" charset="0"/>
              </a:rPr>
              <a:t>net national welfare</a:t>
            </a:r>
            <a:r>
              <a:rPr lang="ja-JP" altLang="ja-JP" sz="1800" dirty="0" smtClean="0">
                <a:cs typeface="Times New Roman" pitchFamily="18" charset="0"/>
              </a:rPr>
              <a:t>）</a:t>
            </a:r>
          </a:p>
          <a:p>
            <a:pPr>
              <a:buNone/>
            </a:pPr>
            <a:r>
              <a:rPr lang="ja-JP" altLang="ja-JP" sz="1800" dirty="0" smtClean="0">
                <a:cs typeface="Times New Roman" pitchFamily="18" charset="0"/>
              </a:rPr>
              <a:t>トービンとノードハウスは</a:t>
            </a:r>
            <a:r>
              <a:rPr lang="ja-JP" altLang="ja-JP" sz="1800" b="1" dirty="0" smtClean="0">
                <a:cs typeface="Times New Roman" pitchFamily="18" charset="0"/>
              </a:rPr>
              <a:t>経済的福祉指標</a:t>
            </a:r>
            <a:r>
              <a:rPr lang="ja-JP" altLang="ja-JP" sz="1800" dirty="0" smtClean="0">
                <a:cs typeface="Times New Roman" pitchFamily="18" charset="0"/>
              </a:rPr>
              <a:t>（</a:t>
            </a:r>
            <a:r>
              <a:rPr lang="en-US" altLang="ja-JP" sz="1800" dirty="0" smtClean="0">
                <a:cs typeface="Times New Roman" pitchFamily="18" charset="0"/>
              </a:rPr>
              <a:t>measure of economic welfare: MEW</a:t>
            </a:r>
            <a:r>
              <a:rPr lang="ja-JP" altLang="ja-JP" sz="1800" dirty="0" smtClean="0">
                <a:cs typeface="Times New Roman" pitchFamily="18" charset="0"/>
              </a:rPr>
              <a:t>）</a:t>
            </a:r>
            <a:endParaRPr lang="en-US" altLang="ja-JP" sz="1800" dirty="0" smtClean="0">
              <a:cs typeface="Times New Roman" pitchFamily="18" charset="0"/>
            </a:endParaRPr>
          </a:p>
          <a:p>
            <a:pPr>
              <a:buNone/>
            </a:pPr>
            <a:endParaRPr lang="ja-JP" altLang="ja-JP" sz="1800" dirty="0">
              <a:ea typeface="ＭＳ 明朝" pitchFamily="17" charset="-128"/>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04663"/>
          </a:xfrm>
        </p:spPr>
        <p:txBody>
          <a:bodyPr>
            <a:noAutofit/>
          </a:bodyPr>
          <a:lstStyle/>
          <a:p>
            <a:r>
              <a:rPr lang="ja-JP" altLang="ja-JP" sz="2000" b="1" dirty="0" smtClean="0"/>
              <a:t> ９</a:t>
            </a:r>
            <a:r>
              <a:rPr lang="ja-JP" altLang="ja-JP" sz="2000" b="1" dirty="0" smtClean="0"/>
              <a:t>．</a:t>
            </a:r>
            <a:r>
              <a:rPr lang="en-US" altLang="ja-JP" sz="2000" b="1" dirty="0" smtClean="0"/>
              <a:t>National </a:t>
            </a:r>
            <a:r>
              <a:rPr lang="en-US" altLang="ja-JP" sz="2000" b="1" dirty="0" smtClean="0"/>
              <a:t>Income and National </a:t>
            </a:r>
            <a:r>
              <a:rPr lang="en-US" altLang="ja-JP" sz="2000" b="1" dirty="0" smtClean="0"/>
              <a:t>Wealth  </a:t>
            </a:r>
            <a:r>
              <a:rPr lang="ja-JP" altLang="ja-JP" sz="2000" b="1" dirty="0" smtClean="0"/>
              <a:t>国民</a:t>
            </a:r>
            <a:r>
              <a:rPr lang="ja-JP" altLang="ja-JP" sz="2000" b="1" dirty="0" smtClean="0"/>
              <a:t>所得と国富</a:t>
            </a:r>
            <a:endParaRPr lang="ja-JP" altLang="en-US" sz="2000" dirty="0" smtClean="0">
              <a:solidFill>
                <a:schemeClr val="tx1"/>
              </a:solidFill>
              <a:latin typeface="ＭＳ 明朝" pitchFamily="17" charset="-128"/>
              <a:ea typeface="ＭＳ ゴシック" pitchFamily="49" charset="-128"/>
            </a:endParaRPr>
          </a:p>
        </p:txBody>
      </p:sp>
      <p:sp>
        <p:nvSpPr>
          <p:cNvPr id="12291" name="Rectangle 3"/>
          <p:cNvSpPr>
            <a:spLocks noGrp="1" noChangeArrowheads="1"/>
          </p:cNvSpPr>
          <p:nvPr>
            <p:ph idx="1"/>
          </p:nvPr>
        </p:nvSpPr>
        <p:spPr>
          <a:xfrm>
            <a:off x="107504" y="476672"/>
            <a:ext cx="8712968" cy="6381328"/>
          </a:xfrm>
        </p:spPr>
        <p:txBody>
          <a:bodyPr>
            <a:normAutofit lnSpcReduction="10000"/>
          </a:bodyPr>
          <a:lstStyle/>
          <a:p>
            <a:pPr>
              <a:buNone/>
            </a:pPr>
            <a:r>
              <a:rPr lang="en-US" altLang="ja-JP" sz="1800" dirty="0" smtClean="0"/>
              <a:t>National </a:t>
            </a:r>
            <a:r>
              <a:rPr lang="en-US" altLang="ja-JP" sz="1800" dirty="0" smtClean="0"/>
              <a:t>income produced yearly is a quantity of an </a:t>
            </a:r>
            <a:r>
              <a:rPr lang="en-US" altLang="ja-JP" sz="1800" b="1" dirty="0" smtClean="0"/>
              <a:t>economic flow  </a:t>
            </a:r>
            <a:r>
              <a:rPr lang="en-US" altLang="ja-JP" sz="1800" dirty="0" smtClean="0"/>
              <a:t>for a certain period time (from January 1</a:t>
            </a:r>
            <a:r>
              <a:rPr lang="en-US" altLang="ja-JP" sz="1800" baseline="30000" dirty="0" smtClean="0"/>
              <a:t>st</a:t>
            </a:r>
            <a:r>
              <a:rPr lang="en-US" altLang="ja-JP" sz="1800" dirty="0" smtClean="0"/>
              <a:t> to December </a:t>
            </a:r>
            <a:r>
              <a:rPr lang="ja-JP" altLang="en-US" sz="1800" dirty="0" smtClean="0"/>
              <a:t>１ｓｔ</a:t>
            </a:r>
            <a:r>
              <a:rPr lang="en-US" altLang="ja-JP" sz="1800" dirty="0" smtClean="0"/>
              <a:t> in calendar year) = flow </a:t>
            </a:r>
          </a:p>
          <a:p>
            <a:pPr>
              <a:buNone/>
            </a:pPr>
            <a:r>
              <a:rPr lang="en-US" altLang="ja-JP" sz="1800" dirty="0" smtClean="0"/>
              <a:t>⇒ described </a:t>
            </a:r>
            <a:r>
              <a:rPr lang="ja-JP" altLang="en-US" sz="1800" dirty="0" smtClean="0"/>
              <a:t>ｂｙ</a:t>
            </a:r>
            <a:r>
              <a:rPr lang="en-US" altLang="ja-JP" sz="1800" dirty="0" smtClean="0"/>
              <a:t> </a:t>
            </a:r>
            <a:r>
              <a:rPr lang="en-US" altLang="ja-JP" sz="1800" b="1" dirty="0" smtClean="0"/>
              <a:t>profit and loss statement (PL)</a:t>
            </a:r>
          </a:p>
          <a:p>
            <a:pPr>
              <a:buNone/>
            </a:pPr>
            <a:r>
              <a:rPr lang="ja-JP" altLang="en-US" sz="1800" dirty="0" smtClean="0"/>
              <a:t>⇒</a:t>
            </a:r>
            <a:r>
              <a:rPr lang="en-US" altLang="ja-JP" sz="1800" dirty="0" smtClean="0"/>
              <a:t>described by </a:t>
            </a:r>
            <a:r>
              <a:rPr lang="en-US" altLang="ja-JP" sz="1800" b="1" dirty="0" smtClean="0"/>
              <a:t>national income account</a:t>
            </a:r>
          </a:p>
          <a:p>
            <a:pPr>
              <a:buNone/>
            </a:pPr>
            <a:r>
              <a:rPr lang="en-US" altLang="ja-JP" sz="1800" b="1" dirty="0" smtClean="0"/>
              <a:t>National wealth, net national assets </a:t>
            </a:r>
            <a:r>
              <a:rPr lang="en-US" altLang="ja-JP" sz="1800" dirty="0" smtClean="0"/>
              <a:t>= a quantity of a stock at one point (for example December 31) ⇒ described by </a:t>
            </a:r>
            <a:r>
              <a:rPr lang="en-US" altLang="ja-JP" sz="1800" b="1" dirty="0" smtClean="0"/>
              <a:t>Balance Sheet (BS)</a:t>
            </a:r>
            <a:r>
              <a:rPr lang="en-US" altLang="ja-JP" sz="1800" dirty="0" smtClean="0"/>
              <a:t>, or by </a:t>
            </a:r>
            <a:r>
              <a:rPr lang="en-US" altLang="ja-JP" sz="1800" b="1" dirty="0" smtClean="0"/>
              <a:t>National Assets · Liability Balance Table.</a:t>
            </a:r>
          </a:p>
          <a:p>
            <a:pPr>
              <a:buNone/>
            </a:pPr>
            <a:r>
              <a:rPr lang="en-US" altLang="ja-JP" sz="1800" b="1" dirty="0" smtClean="0"/>
              <a:t>Nominal GDP </a:t>
            </a:r>
            <a:r>
              <a:rPr lang="en-US" altLang="ja-JP" sz="1800" dirty="0" smtClean="0"/>
              <a:t>(seasonally adjusted) in 2016 is about 539 trillion yen, </a:t>
            </a:r>
          </a:p>
          <a:p>
            <a:pPr>
              <a:buNone/>
            </a:pPr>
            <a:r>
              <a:rPr lang="en-US" altLang="ja-JP" sz="1800" b="1" dirty="0" smtClean="0"/>
              <a:t>real GDP </a:t>
            </a:r>
            <a:r>
              <a:rPr lang="en-US" altLang="ja-JP" sz="1800" dirty="0" smtClean="0"/>
              <a:t>(seasonally adjusted) is about 524 trillion yen (base year is 2011 (Heisei 23)), </a:t>
            </a:r>
          </a:p>
          <a:p>
            <a:pPr>
              <a:buNone/>
            </a:pPr>
            <a:r>
              <a:rPr lang="en-US" altLang="ja-JP" sz="1800" b="1" dirty="0" smtClean="0"/>
              <a:t>National Net Wealth </a:t>
            </a:r>
            <a:r>
              <a:rPr lang="en-US" altLang="ja-JP" sz="1800" dirty="0" smtClean="0"/>
              <a:t>in 2015 is net wealth is about 3290 trillion yen, about 6 times as much as nominal </a:t>
            </a:r>
            <a:r>
              <a:rPr lang="en-US" altLang="ja-JP" sz="1800" dirty="0" smtClean="0"/>
              <a:t>GDP</a:t>
            </a:r>
          </a:p>
          <a:p>
            <a:pPr>
              <a:buNone/>
            </a:pPr>
            <a:r>
              <a:rPr lang="ja-JP" altLang="ja-JP" sz="1800" dirty="0" smtClean="0">
                <a:cs typeface="Times New Roman" pitchFamily="18" charset="0"/>
              </a:rPr>
              <a:t>年々生産される国民所得は、一定期間（暦年なら</a:t>
            </a:r>
            <a:r>
              <a:rPr lang="en-US" altLang="ja-JP" sz="1800" dirty="0" smtClean="0">
                <a:cs typeface="Times New Roman" pitchFamily="18" charset="0"/>
              </a:rPr>
              <a:t>1</a:t>
            </a:r>
            <a:r>
              <a:rPr lang="ja-JP" altLang="ja-JP" sz="1800" dirty="0" smtClean="0">
                <a:cs typeface="Times New Roman" pitchFamily="18" charset="0"/>
              </a:rPr>
              <a:t>月</a:t>
            </a:r>
            <a:r>
              <a:rPr lang="en-US" altLang="ja-JP" sz="1800" dirty="0" smtClean="0">
                <a:cs typeface="Times New Roman" pitchFamily="18" charset="0"/>
              </a:rPr>
              <a:t>1</a:t>
            </a:r>
            <a:r>
              <a:rPr lang="ja-JP" altLang="ja-JP" sz="1800" dirty="0" smtClean="0">
                <a:cs typeface="Times New Roman" pitchFamily="18" charset="0"/>
              </a:rPr>
              <a:t>日から</a:t>
            </a:r>
            <a:r>
              <a:rPr lang="en-US" altLang="ja-JP" sz="1800" dirty="0" smtClean="0">
                <a:cs typeface="Times New Roman" pitchFamily="18" charset="0"/>
              </a:rPr>
              <a:t>12</a:t>
            </a:r>
            <a:r>
              <a:rPr lang="ja-JP" altLang="ja-JP" sz="1800" dirty="0" smtClean="0">
                <a:cs typeface="Times New Roman" pitchFamily="18" charset="0"/>
              </a:rPr>
              <a:t>月</a:t>
            </a:r>
            <a:r>
              <a:rPr lang="en-US" altLang="ja-JP" sz="1800" dirty="0" smtClean="0">
                <a:cs typeface="Times New Roman" pitchFamily="18" charset="0"/>
              </a:rPr>
              <a:t>31</a:t>
            </a:r>
            <a:r>
              <a:rPr lang="ja-JP" altLang="ja-JP" sz="1800" dirty="0" smtClean="0">
                <a:cs typeface="Times New Roman" pitchFamily="18" charset="0"/>
              </a:rPr>
              <a:t>日まで）の経済流量＝</a:t>
            </a:r>
            <a:r>
              <a:rPr lang="ja-JP" altLang="ja-JP" sz="1800" b="1" dirty="0" smtClean="0">
                <a:cs typeface="Times New Roman" pitchFamily="18" charset="0"/>
              </a:rPr>
              <a:t>フロー</a:t>
            </a:r>
            <a:r>
              <a:rPr lang="ja-JP" altLang="ja-JP" sz="1800" dirty="0" smtClean="0">
                <a:cs typeface="Times New Roman" pitchFamily="18" charset="0"/>
              </a:rPr>
              <a:t>（</a:t>
            </a:r>
            <a:r>
              <a:rPr lang="en-US" altLang="ja-JP" sz="1800" dirty="0" smtClean="0">
                <a:cs typeface="Times New Roman" pitchFamily="18" charset="0"/>
              </a:rPr>
              <a:t>flow</a:t>
            </a:r>
            <a:r>
              <a:rPr lang="ja-JP" altLang="ja-JP" sz="1800" dirty="0" smtClean="0">
                <a:cs typeface="Times New Roman" pitchFamily="18" charset="0"/>
              </a:rPr>
              <a:t>）⇒</a:t>
            </a:r>
            <a:r>
              <a:rPr lang="ja-JP" altLang="ja-JP" sz="1800" b="1" dirty="0" smtClean="0">
                <a:cs typeface="Times New Roman" pitchFamily="18" charset="0"/>
              </a:rPr>
              <a:t>損益計算書</a:t>
            </a:r>
            <a:r>
              <a:rPr lang="ja-JP" altLang="ja-JP" sz="1800" dirty="0" smtClean="0">
                <a:cs typeface="Times New Roman" pitchFamily="18" charset="0"/>
              </a:rPr>
              <a:t>（</a:t>
            </a:r>
            <a:r>
              <a:rPr lang="en-US" altLang="ja-JP" sz="1800" dirty="0" smtClean="0">
                <a:cs typeface="Times New Roman" pitchFamily="18" charset="0"/>
              </a:rPr>
              <a:t>profit and loss statement: PL</a:t>
            </a:r>
            <a:r>
              <a:rPr lang="ja-JP" altLang="ja-JP" sz="1800" dirty="0" smtClean="0">
                <a:cs typeface="Times New Roman" pitchFamily="18" charset="0"/>
              </a:rPr>
              <a:t>）で記述</a:t>
            </a:r>
          </a:p>
          <a:p>
            <a:pPr>
              <a:buNone/>
            </a:pPr>
            <a:r>
              <a:rPr lang="ja-JP" altLang="ja-JP" sz="1800" b="1" dirty="0" smtClean="0">
                <a:cs typeface="Times New Roman" pitchFamily="18" charset="0"/>
              </a:rPr>
              <a:t>国民所得勘定</a:t>
            </a:r>
            <a:r>
              <a:rPr lang="ja-JP" altLang="ja-JP" sz="1800" dirty="0" smtClean="0">
                <a:cs typeface="Times New Roman" pitchFamily="18" charset="0"/>
              </a:rPr>
              <a:t>で把握</a:t>
            </a:r>
          </a:p>
          <a:p>
            <a:pPr>
              <a:buNone/>
            </a:pPr>
            <a:r>
              <a:rPr lang="ja-JP" altLang="ja-JP" sz="1800" b="1" dirty="0" smtClean="0">
                <a:cs typeface="Times New Roman" pitchFamily="18" charset="0"/>
              </a:rPr>
              <a:t>国富</a:t>
            </a:r>
            <a:r>
              <a:rPr lang="ja-JP" altLang="ja-JP" sz="1800" dirty="0" smtClean="0">
                <a:cs typeface="Times New Roman" pitchFamily="18" charset="0"/>
              </a:rPr>
              <a:t>（</a:t>
            </a:r>
            <a:r>
              <a:rPr lang="en-US" altLang="ja-JP" sz="1800" dirty="0" smtClean="0">
                <a:cs typeface="Times New Roman" pitchFamily="18" charset="0"/>
              </a:rPr>
              <a:t>national wealth</a:t>
            </a:r>
            <a:r>
              <a:rPr lang="ja-JP" altLang="ja-JP" sz="1800" dirty="0" smtClean="0">
                <a:cs typeface="Times New Roman" pitchFamily="18" charset="0"/>
              </a:rPr>
              <a:t>）、</a:t>
            </a:r>
            <a:r>
              <a:rPr lang="ja-JP" altLang="ja-JP" sz="1800" b="1" dirty="0" smtClean="0">
                <a:cs typeface="Times New Roman" pitchFamily="18" charset="0"/>
              </a:rPr>
              <a:t>国民純資産</a:t>
            </a:r>
            <a:r>
              <a:rPr lang="ja-JP" altLang="ja-JP" sz="1800" dirty="0" smtClean="0">
                <a:cs typeface="Times New Roman" pitchFamily="18" charset="0"/>
              </a:rPr>
              <a:t>（</a:t>
            </a:r>
            <a:r>
              <a:rPr lang="en-US" altLang="ja-JP" sz="1800" dirty="0" smtClean="0">
                <a:cs typeface="Times New Roman" pitchFamily="18" charset="0"/>
              </a:rPr>
              <a:t>net national assets</a:t>
            </a:r>
            <a:r>
              <a:rPr lang="ja-JP" altLang="ja-JP" sz="1800" dirty="0" smtClean="0">
                <a:cs typeface="Times New Roman" pitchFamily="18" charset="0"/>
              </a:rPr>
              <a:t>）＝一時点（例えば</a:t>
            </a:r>
            <a:r>
              <a:rPr lang="en-US" altLang="ja-JP" sz="1800" dirty="0" smtClean="0">
                <a:cs typeface="Times New Roman" pitchFamily="18" charset="0"/>
              </a:rPr>
              <a:t>12</a:t>
            </a:r>
            <a:r>
              <a:rPr lang="ja-JP" altLang="ja-JP" sz="1800" dirty="0" smtClean="0">
                <a:cs typeface="Times New Roman" pitchFamily="18" charset="0"/>
              </a:rPr>
              <a:t>月</a:t>
            </a:r>
            <a:r>
              <a:rPr lang="en-US" altLang="ja-JP" sz="1800" dirty="0" smtClean="0">
                <a:cs typeface="Times New Roman" pitchFamily="18" charset="0"/>
              </a:rPr>
              <a:t>31</a:t>
            </a:r>
            <a:r>
              <a:rPr lang="ja-JP" altLang="ja-JP" sz="1800" dirty="0" smtClean="0">
                <a:cs typeface="Times New Roman" pitchFamily="18" charset="0"/>
              </a:rPr>
              <a:t>日）における</a:t>
            </a:r>
            <a:r>
              <a:rPr lang="ja-JP" altLang="ja-JP" sz="1800" b="1" dirty="0" smtClean="0">
                <a:cs typeface="Times New Roman" pitchFamily="18" charset="0"/>
              </a:rPr>
              <a:t>ストック</a:t>
            </a:r>
            <a:r>
              <a:rPr lang="ja-JP" altLang="ja-JP" sz="1800" dirty="0" smtClean="0">
                <a:cs typeface="Times New Roman" pitchFamily="18" charset="0"/>
              </a:rPr>
              <a:t>（</a:t>
            </a:r>
            <a:r>
              <a:rPr lang="en-US" altLang="ja-JP" sz="1800" dirty="0" smtClean="0">
                <a:cs typeface="Times New Roman" pitchFamily="18" charset="0"/>
              </a:rPr>
              <a:t>stock</a:t>
            </a:r>
            <a:r>
              <a:rPr lang="ja-JP" altLang="ja-JP" sz="1800" dirty="0" smtClean="0">
                <a:cs typeface="Times New Roman" pitchFamily="18" charset="0"/>
              </a:rPr>
              <a:t>）の経済量⇒</a:t>
            </a:r>
            <a:r>
              <a:rPr lang="ja-JP" altLang="ja-JP" sz="1800" b="1" dirty="0" smtClean="0">
                <a:cs typeface="Times New Roman" pitchFamily="18" charset="0"/>
              </a:rPr>
              <a:t>貸借対照表</a:t>
            </a:r>
            <a:r>
              <a:rPr lang="ja-JP" altLang="ja-JP" sz="1800" dirty="0" smtClean="0">
                <a:cs typeface="Times New Roman" pitchFamily="18" charset="0"/>
              </a:rPr>
              <a:t>（</a:t>
            </a:r>
            <a:r>
              <a:rPr lang="en-US" altLang="ja-JP" sz="1800" dirty="0" smtClean="0">
                <a:cs typeface="Times New Roman" pitchFamily="18" charset="0"/>
              </a:rPr>
              <a:t>balance sheet: BS</a:t>
            </a:r>
            <a:r>
              <a:rPr lang="ja-JP" altLang="ja-JP" sz="1800" dirty="0" smtClean="0">
                <a:cs typeface="Times New Roman" pitchFamily="18" charset="0"/>
              </a:rPr>
              <a:t>）で記載、</a:t>
            </a:r>
            <a:r>
              <a:rPr lang="ja-JP" altLang="ja-JP" sz="1800" b="1" dirty="0" smtClean="0">
                <a:cs typeface="Times New Roman" pitchFamily="18" charset="0"/>
              </a:rPr>
              <a:t>国民資産・負債残高表</a:t>
            </a:r>
            <a:r>
              <a:rPr lang="ja-JP" altLang="ja-JP" sz="1800" dirty="0" smtClean="0">
                <a:cs typeface="Times New Roman" pitchFamily="18" charset="0"/>
              </a:rPr>
              <a:t>で把握。</a:t>
            </a:r>
          </a:p>
          <a:p>
            <a:pPr>
              <a:buNone/>
            </a:pPr>
            <a:r>
              <a:rPr lang="ja-JP" altLang="ja-JP" sz="1800" dirty="0" smtClean="0">
                <a:cs typeface="Times New Roman" pitchFamily="18" charset="0"/>
              </a:rPr>
              <a:t>　</a:t>
            </a:r>
            <a:r>
              <a:rPr lang="en-US" altLang="ja-JP" sz="1800" dirty="0" smtClean="0">
                <a:cs typeface="Times New Roman" pitchFamily="18" charset="0"/>
              </a:rPr>
              <a:t>2016</a:t>
            </a:r>
            <a:r>
              <a:rPr lang="ja-JP" altLang="ja-JP" sz="1800" dirty="0" smtClean="0">
                <a:cs typeface="Times New Roman" pitchFamily="18" charset="0"/>
              </a:rPr>
              <a:t>年の</a:t>
            </a:r>
            <a:r>
              <a:rPr lang="ja-JP" altLang="en-US" sz="1800" dirty="0" smtClean="0">
                <a:cs typeface="Times New Roman" pitchFamily="18" charset="0"/>
              </a:rPr>
              <a:t>名目</a:t>
            </a:r>
            <a:r>
              <a:rPr lang="en-US" altLang="ja-JP" sz="1800" dirty="0" smtClean="0">
                <a:cs typeface="Times New Roman" pitchFamily="18" charset="0"/>
              </a:rPr>
              <a:t>GDP</a:t>
            </a:r>
            <a:r>
              <a:rPr lang="ja-JP" altLang="en-US" sz="1800" dirty="0" smtClean="0">
                <a:cs typeface="Times New Roman" pitchFamily="18" charset="0"/>
              </a:rPr>
              <a:t>（季節調整済）は</a:t>
            </a:r>
            <a:r>
              <a:rPr lang="ja-JP" altLang="ja-JP" sz="1800" dirty="0" smtClean="0">
                <a:cs typeface="Times New Roman" pitchFamily="18" charset="0"/>
              </a:rPr>
              <a:t>約</a:t>
            </a:r>
            <a:r>
              <a:rPr lang="en-US" altLang="ja-JP" sz="1800" dirty="0" smtClean="0">
                <a:cs typeface="Times New Roman" pitchFamily="18" charset="0"/>
              </a:rPr>
              <a:t>539</a:t>
            </a:r>
            <a:r>
              <a:rPr lang="ja-JP" altLang="ja-JP" sz="1800" dirty="0" smtClean="0">
                <a:cs typeface="Times New Roman" pitchFamily="18" charset="0"/>
              </a:rPr>
              <a:t>兆円、</a:t>
            </a:r>
            <a:r>
              <a:rPr lang="ja-JP" altLang="en-US" sz="1800" dirty="0" smtClean="0">
                <a:cs typeface="Times New Roman" pitchFamily="18" charset="0"/>
              </a:rPr>
              <a:t>実質</a:t>
            </a:r>
            <a:r>
              <a:rPr lang="en-US" altLang="ja-JP" sz="1800" dirty="0" smtClean="0">
                <a:cs typeface="Times New Roman" pitchFamily="18" charset="0"/>
              </a:rPr>
              <a:t>GDP</a:t>
            </a:r>
            <a:r>
              <a:rPr lang="ja-JP" altLang="en-US" sz="1800" dirty="0" smtClean="0">
                <a:cs typeface="Times New Roman" pitchFamily="18" charset="0"/>
              </a:rPr>
              <a:t>（季節調整済）は</a:t>
            </a:r>
            <a:r>
              <a:rPr lang="ja-JP" altLang="ja-JP" sz="1800" dirty="0" smtClean="0">
                <a:cs typeface="Times New Roman" pitchFamily="18" charset="0"/>
              </a:rPr>
              <a:t>約</a:t>
            </a:r>
            <a:r>
              <a:rPr lang="en-US" altLang="ja-JP" sz="1800" dirty="0" smtClean="0">
                <a:cs typeface="Times New Roman" pitchFamily="18" charset="0"/>
              </a:rPr>
              <a:t>524</a:t>
            </a:r>
            <a:r>
              <a:rPr lang="ja-JP" altLang="ja-JP" sz="1800" dirty="0" smtClean="0">
                <a:cs typeface="Times New Roman" pitchFamily="18" charset="0"/>
              </a:rPr>
              <a:t>兆円</a:t>
            </a:r>
            <a:r>
              <a:rPr lang="ja-JP" altLang="en-US" sz="1800" dirty="0" smtClean="0">
                <a:cs typeface="Times New Roman" pitchFamily="18" charset="0"/>
              </a:rPr>
              <a:t>（基準時は</a:t>
            </a:r>
            <a:r>
              <a:rPr lang="en-US" altLang="ja-JP" sz="1800" dirty="0" smtClean="0">
                <a:cs typeface="Times New Roman" pitchFamily="18" charset="0"/>
              </a:rPr>
              <a:t>2011</a:t>
            </a:r>
            <a:r>
              <a:rPr lang="ja-JP" altLang="en-US" sz="1800" dirty="0" smtClean="0">
                <a:cs typeface="Times New Roman" pitchFamily="18" charset="0"/>
              </a:rPr>
              <a:t>（平成</a:t>
            </a:r>
            <a:r>
              <a:rPr lang="en-US" altLang="ja-JP" sz="1800" dirty="0" smtClean="0">
                <a:cs typeface="Times New Roman" pitchFamily="18" charset="0"/>
              </a:rPr>
              <a:t>23</a:t>
            </a:r>
            <a:r>
              <a:rPr lang="ja-JP" altLang="en-US" sz="1800" dirty="0" smtClean="0">
                <a:cs typeface="Times New Roman" pitchFamily="18" charset="0"/>
              </a:rPr>
              <a:t>）年）</a:t>
            </a:r>
            <a:r>
              <a:rPr lang="ja-JP" altLang="ja-JP" sz="1800" dirty="0" smtClean="0">
                <a:cs typeface="Times New Roman" pitchFamily="18" charset="0"/>
              </a:rPr>
              <a:t>、</a:t>
            </a:r>
            <a:r>
              <a:rPr lang="en-US" altLang="ja-JP" sz="1800" dirty="0" smtClean="0">
                <a:cs typeface="Times New Roman" pitchFamily="18" charset="0"/>
              </a:rPr>
              <a:t>2015</a:t>
            </a:r>
            <a:r>
              <a:rPr lang="ja-JP" altLang="en-US" sz="1800" dirty="0" smtClean="0">
                <a:cs typeface="Times New Roman" pitchFamily="18" charset="0"/>
              </a:rPr>
              <a:t>年の</a:t>
            </a:r>
            <a:r>
              <a:rPr lang="ja-JP" altLang="ja-JP" sz="1800" dirty="0" smtClean="0">
                <a:cs typeface="Times New Roman" pitchFamily="18" charset="0"/>
              </a:rPr>
              <a:t>国富は</a:t>
            </a:r>
            <a:r>
              <a:rPr lang="ja-JP" altLang="ja-JP" sz="1800" b="1" dirty="0" smtClean="0">
                <a:cs typeface="Times New Roman" pitchFamily="18" charset="0"/>
              </a:rPr>
              <a:t>正味資産</a:t>
            </a:r>
            <a:r>
              <a:rPr lang="ja-JP" altLang="ja-JP" sz="1800" dirty="0" smtClean="0">
                <a:cs typeface="Times New Roman" pitchFamily="18" charset="0"/>
              </a:rPr>
              <a:t>（</a:t>
            </a:r>
            <a:r>
              <a:rPr lang="en-US" altLang="ja-JP" sz="1800" dirty="0" smtClean="0">
                <a:cs typeface="Times New Roman" pitchFamily="18" charset="0"/>
              </a:rPr>
              <a:t>net wealth</a:t>
            </a:r>
            <a:r>
              <a:rPr lang="ja-JP" altLang="ja-JP" sz="1800" dirty="0" smtClean="0">
                <a:cs typeface="Times New Roman" pitchFamily="18" charset="0"/>
              </a:rPr>
              <a:t>）で見て約</a:t>
            </a:r>
            <a:r>
              <a:rPr lang="en-US" altLang="ja-JP" sz="1800" dirty="0" smtClean="0">
                <a:cs typeface="Times New Roman" pitchFamily="18" charset="0"/>
              </a:rPr>
              <a:t>3290</a:t>
            </a:r>
            <a:r>
              <a:rPr lang="ja-JP" altLang="ja-JP" sz="1800" dirty="0" smtClean="0">
                <a:cs typeface="Times New Roman" pitchFamily="18" charset="0"/>
              </a:rPr>
              <a:t>兆円で、約</a:t>
            </a:r>
            <a:r>
              <a:rPr lang="en-US" altLang="ja-JP" sz="1800" dirty="0" smtClean="0">
                <a:cs typeface="Times New Roman" pitchFamily="18" charset="0"/>
              </a:rPr>
              <a:t>6</a:t>
            </a:r>
            <a:r>
              <a:rPr lang="ja-JP" altLang="ja-JP" sz="1800" dirty="0" smtClean="0">
                <a:cs typeface="Times New Roman" pitchFamily="18" charset="0"/>
              </a:rPr>
              <a:t>倍</a:t>
            </a:r>
            <a:endParaRPr lang="en-US" altLang="ja-JP" sz="1800" dirty="0" smtClean="0">
              <a:cs typeface="Times New Roman" pitchFamily="18" charset="0"/>
            </a:endParaRPr>
          </a:p>
          <a:p>
            <a:pPr>
              <a:buNone/>
            </a:pPr>
            <a:endParaRPr lang="en-US" altLang="ja-JP" sz="1800" dirty="0" smtClean="0"/>
          </a:p>
          <a:p>
            <a:pPr>
              <a:buNone/>
            </a:pPr>
            <a:endParaRPr lang="ja-JP" altLang="ja-JP" sz="1800" dirty="0">
              <a:latin typeface="Times New Roman" pitchFamily="18" charset="0"/>
              <a:ea typeface="ＭＳ 明朝" pitchFamily="17" charset="-128"/>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116632"/>
            <a:ext cx="9036496" cy="6624736"/>
          </a:xfrm>
        </p:spPr>
        <p:txBody>
          <a:bodyPr>
            <a:normAutofit fontScale="85000" lnSpcReduction="20000"/>
          </a:bodyPr>
          <a:lstStyle/>
          <a:p>
            <a:pPr>
              <a:buNone/>
            </a:pPr>
            <a:r>
              <a:rPr lang="ja-JP" altLang="ja-JP" sz="1800" dirty="0" smtClean="0">
                <a:latin typeface="+mj-ea"/>
                <a:ea typeface="+mj-ea"/>
              </a:rPr>
              <a:t>　</a:t>
            </a:r>
            <a:r>
              <a:rPr lang="en-US" altLang="ja-JP" sz="2000" dirty="0" smtClean="0"/>
              <a:t>Important </a:t>
            </a:r>
            <a:r>
              <a:rPr lang="en-US" altLang="ja-JP" sz="2000" dirty="0" smtClean="0"/>
              <a:t>indicator to measure the level of the economic activity of one country as a whole  = </a:t>
            </a:r>
            <a:r>
              <a:rPr lang="en-US" altLang="ja-JP" sz="2000" b="1" dirty="0" smtClean="0"/>
              <a:t>National Income</a:t>
            </a:r>
            <a:r>
              <a:rPr lang="en-US" altLang="ja-JP" sz="2000" dirty="0" smtClean="0"/>
              <a:t/>
            </a:r>
            <a:br>
              <a:rPr lang="en-US" altLang="ja-JP" sz="2000" dirty="0" smtClean="0"/>
            </a:br>
            <a:r>
              <a:rPr lang="en-US" altLang="ja-JP" sz="2000" dirty="0" smtClean="0"/>
              <a:t>Individual household's personal income and corporate income of individual companies etc. are aggregated in one country as a whole</a:t>
            </a:r>
            <a:br>
              <a:rPr lang="en-US" altLang="ja-JP" sz="2000" dirty="0" smtClean="0"/>
            </a:br>
            <a:r>
              <a:rPr lang="en-US" altLang="ja-JP" sz="2000" dirty="0" smtClean="0"/>
              <a:t>Production side⇒ </a:t>
            </a:r>
            <a:r>
              <a:rPr lang="en-US" altLang="ja-JP" sz="2000" b="1" dirty="0" smtClean="0"/>
              <a:t>Produced National Income</a:t>
            </a:r>
            <a:r>
              <a:rPr lang="en-US" altLang="ja-JP" sz="2000" dirty="0" smtClean="0"/>
              <a:t>= total income obtained by producing and selling products and services</a:t>
            </a:r>
            <a:br>
              <a:rPr lang="en-US" altLang="ja-JP" sz="2000" dirty="0" smtClean="0"/>
            </a:br>
            <a:r>
              <a:rPr lang="en-US" altLang="ja-JP" sz="2000" dirty="0" smtClean="0"/>
              <a:t>Distribution side ⇒ </a:t>
            </a:r>
            <a:r>
              <a:rPr lang="en-US" altLang="ja-JP" sz="2000" b="1" dirty="0" smtClean="0"/>
              <a:t>Distributed National Income</a:t>
            </a:r>
            <a:r>
              <a:rPr lang="en-US" altLang="ja-JP" sz="2000" dirty="0" smtClean="0"/>
              <a:t>= total income distributed as wages, salary, corporate income to workers, managers and corporations</a:t>
            </a:r>
            <a:br>
              <a:rPr lang="en-US" altLang="ja-JP" sz="2000" dirty="0" smtClean="0"/>
            </a:br>
            <a:r>
              <a:rPr lang="en-US" altLang="ja-JP" sz="2000" dirty="0" smtClean="0"/>
              <a:t>Expenditure side⇒ </a:t>
            </a:r>
            <a:r>
              <a:rPr lang="en-US" altLang="ja-JP" sz="2000" b="1" dirty="0" smtClean="0"/>
              <a:t>Expended National Income</a:t>
            </a:r>
            <a:r>
              <a:rPr lang="en-US" altLang="ja-JP" sz="2000" dirty="0" smtClean="0"/>
              <a:t>= total amount of money spent on goods and services which are necessary for living and </a:t>
            </a:r>
            <a:r>
              <a:rPr lang="en-US" altLang="ja-JP" sz="2000" dirty="0" smtClean="0"/>
              <a:t>production</a:t>
            </a:r>
            <a:endParaRPr lang="en-US" altLang="ja-JP" sz="2000" dirty="0" smtClean="0"/>
          </a:p>
          <a:p>
            <a:pPr>
              <a:buNone/>
            </a:pPr>
            <a:r>
              <a:rPr lang="en-US" altLang="ja-JP" sz="2000" b="1" dirty="0" smtClean="0"/>
              <a:t>Principle of three-sided equivalence of national income </a:t>
            </a:r>
            <a:r>
              <a:rPr lang="en-US" altLang="ja-JP" sz="2000" dirty="0" smtClean="0"/>
              <a:t>= each amount is equivalent from any side</a:t>
            </a:r>
          </a:p>
          <a:p>
            <a:pPr>
              <a:buNone/>
            </a:pPr>
            <a:r>
              <a:rPr lang="en-US" altLang="ja-JP" sz="2000" b="1" dirty="0" smtClean="0"/>
              <a:t>National accounts </a:t>
            </a:r>
            <a:r>
              <a:rPr lang="en-US" altLang="ja-JP" sz="2000" dirty="0" smtClean="0"/>
              <a:t>= measuring and calculating these national incomes</a:t>
            </a:r>
          </a:p>
          <a:p>
            <a:pPr>
              <a:buNone/>
            </a:pPr>
            <a:r>
              <a:rPr lang="en-US" altLang="ja-JP" sz="2000" b="1" dirty="0" smtClean="0"/>
              <a:t>Micro economics </a:t>
            </a:r>
            <a:r>
              <a:rPr lang="en-US" altLang="ja-JP" sz="2000" dirty="0" smtClean="0"/>
              <a:t>= price analysis = analysis of economic activities of individual economic subjects such as consumers and firms</a:t>
            </a:r>
          </a:p>
          <a:p>
            <a:pPr>
              <a:buNone/>
            </a:pPr>
            <a:r>
              <a:rPr lang="en-US" altLang="ja-JP" sz="2000" b="1" dirty="0" smtClean="0"/>
              <a:t>Macroeconomics</a:t>
            </a:r>
            <a:r>
              <a:rPr lang="en-US" altLang="ja-JP" sz="2000" dirty="0" smtClean="0"/>
              <a:t> = income analysis = analysis of aggregate economic activity of the whole country’s </a:t>
            </a:r>
            <a:r>
              <a:rPr lang="en-US" altLang="ja-JP" sz="2000" dirty="0" smtClean="0"/>
              <a:t>economy</a:t>
            </a:r>
          </a:p>
          <a:p>
            <a:pPr>
              <a:buNone/>
            </a:pPr>
            <a:r>
              <a:rPr lang="ja-JP" altLang="ja-JP" sz="2000" dirty="0" smtClean="0">
                <a:latin typeface="+mj-ea"/>
              </a:rPr>
              <a:t>一国経済全体の活動水準を測る重要な指標＝</a:t>
            </a:r>
            <a:r>
              <a:rPr lang="ja-JP" altLang="ja-JP" sz="2000" b="1" dirty="0" smtClean="0">
                <a:latin typeface="+mj-ea"/>
              </a:rPr>
              <a:t>国民所得</a:t>
            </a:r>
          </a:p>
          <a:p>
            <a:pPr>
              <a:buNone/>
            </a:pPr>
            <a:r>
              <a:rPr lang="ja-JP" altLang="en-US" sz="2000" dirty="0" smtClean="0">
                <a:latin typeface="+mj-ea"/>
              </a:rPr>
              <a:t>　</a:t>
            </a:r>
            <a:r>
              <a:rPr lang="ja-JP" altLang="ja-JP" sz="2000" dirty="0" smtClean="0">
                <a:latin typeface="+mj-ea"/>
              </a:rPr>
              <a:t>個々の家計の個人所得や個々の企業の法人所得などを一国全体で集計</a:t>
            </a:r>
          </a:p>
          <a:p>
            <a:pPr>
              <a:buNone/>
            </a:pPr>
            <a:r>
              <a:rPr lang="ja-JP" altLang="ja-JP" sz="2000" dirty="0" smtClean="0">
                <a:latin typeface="+mj-ea"/>
              </a:rPr>
              <a:t>生産面⇒</a:t>
            </a:r>
            <a:r>
              <a:rPr lang="ja-JP" altLang="ja-JP" sz="2000" b="1" dirty="0" smtClean="0">
                <a:latin typeface="+mj-ea"/>
              </a:rPr>
              <a:t>生産国民所得</a:t>
            </a:r>
            <a:r>
              <a:rPr lang="ja-JP" altLang="ja-JP" sz="2000" dirty="0" smtClean="0">
                <a:latin typeface="+mj-ea"/>
              </a:rPr>
              <a:t>、生産した商品やサービスを販売して得た所得の合計</a:t>
            </a:r>
          </a:p>
          <a:p>
            <a:pPr>
              <a:buNone/>
            </a:pPr>
            <a:r>
              <a:rPr lang="ja-JP" altLang="ja-JP" sz="2000" dirty="0" smtClean="0">
                <a:latin typeface="+mj-ea"/>
              </a:rPr>
              <a:t>分配面⇒</a:t>
            </a:r>
            <a:r>
              <a:rPr lang="ja-JP" altLang="ja-JP" sz="2000" b="1" dirty="0" smtClean="0">
                <a:latin typeface="+mj-ea"/>
              </a:rPr>
              <a:t>分配国民所得</a:t>
            </a:r>
            <a:r>
              <a:rPr lang="ja-JP" altLang="ja-JP" sz="2000" dirty="0" smtClean="0">
                <a:latin typeface="+mj-ea"/>
              </a:rPr>
              <a:t>、労働者や経営者に賃金</a:t>
            </a:r>
            <a:r>
              <a:rPr lang="ja-JP" altLang="en-US" sz="2000" dirty="0" smtClean="0">
                <a:latin typeface="+mj-ea"/>
              </a:rPr>
              <a:t>、役員</a:t>
            </a:r>
            <a:r>
              <a:rPr lang="ja-JP" altLang="ja-JP" sz="2000" dirty="0" smtClean="0">
                <a:latin typeface="+mj-ea"/>
              </a:rPr>
              <a:t>俸給、企業法人所得として分配</a:t>
            </a:r>
          </a:p>
          <a:p>
            <a:pPr>
              <a:buNone/>
            </a:pPr>
            <a:r>
              <a:rPr lang="ja-JP" altLang="ja-JP" sz="2000" dirty="0" smtClean="0">
                <a:latin typeface="+mj-ea"/>
              </a:rPr>
              <a:t>支出面⇒</a:t>
            </a:r>
            <a:r>
              <a:rPr lang="ja-JP" altLang="ja-JP" sz="2000" b="1" dirty="0" smtClean="0">
                <a:latin typeface="+mj-ea"/>
              </a:rPr>
              <a:t>支出国民所得</a:t>
            </a:r>
            <a:r>
              <a:rPr lang="ja-JP" altLang="ja-JP" sz="2000" dirty="0" smtClean="0">
                <a:latin typeface="+mj-ea"/>
              </a:rPr>
              <a:t>、生活や生産に必要なものを購入・支出した金額</a:t>
            </a:r>
            <a:endParaRPr lang="en-US" altLang="ja-JP" sz="2000" dirty="0" smtClean="0">
              <a:latin typeface="+mj-ea"/>
            </a:endParaRPr>
          </a:p>
          <a:p>
            <a:pPr>
              <a:buNone/>
            </a:pPr>
            <a:r>
              <a:rPr lang="ja-JP" altLang="ja-JP" sz="2000" b="1" dirty="0" smtClean="0">
                <a:latin typeface="+mj-ea"/>
              </a:rPr>
              <a:t>三面等価の原則</a:t>
            </a:r>
            <a:r>
              <a:rPr lang="ja-JP" altLang="ja-JP" sz="2000" dirty="0" smtClean="0">
                <a:latin typeface="+mj-ea"/>
              </a:rPr>
              <a:t>＝どの面から見てもそれらの金額は一致</a:t>
            </a:r>
            <a:endParaRPr lang="en-US" altLang="ja-JP" sz="2000" dirty="0" smtClean="0">
              <a:latin typeface="+mj-ea"/>
            </a:endParaRPr>
          </a:p>
          <a:p>
            <a:pPr>
              <a:buNone/>
            </a:pPr>
            <a:r>
              <a:rPr lang="ja-JP" altLang="ja-JP" sz="2000" b="1" dirty="0" smtClean="0">
                <a:latin typeface="+mj-ea"/>
              </a:rPr>
              <a:t>国民経済計算</a:t>
            </a:r>
            <a:r>
              <a:rPr lang="ja-JP" altLang="ja-JP" sz="2000" dirty="0" smtClean="0">
                <a:latin typeface="+mj-ea"/>
              </a:rPr>
              <a:t>（</a:t>
            </a:r>
            <a:r>
              <a:rPr lang="en-US" altLang="ja-JP" sz="2000" dirty="0" smtClean="0">
                <a:latin typeface="+mj-ea"/>
              </a:rPr>
              <a:t>national account</a:t>
            </a:r>
            <a:r>
              <a:rPr lang="ja-JP" altLang="ja-JP" sz="2000" dirty="0" smtClean="0">
                <a:latin typeface="+mj-ea"/>
              </a:rPr>
              <a:t>）＝それらの国民所得を測定し計算すること</a:t>
            </a:r>
            <a:endParaRPr lang="en-US" altLang="ja-JP" sz="2000" dirty="0" smtClean="0">
              <a:latin typeface="+mj-ea"/>
            </a:endParaRPr>
          </a:p>
          <a:p>
            <a:pPr>
              <a:buNone/>
            </a:pPr>
            <a:r>
              <a:rPr lang="ja-JP" altLang="ja-JP" sz="2000" b="1" dirty="0" smtClean="0">
                <a:latin typeface="+mj-ea"/>
              </a:rPr>
              <a:t>ミクロ経済学</a:t>
            </a:r>
            <a:r>
              <a:rPr lang="ja-JP" altLang="ja-JP" sz="2000" dirty="0" smtClean="0">
                <a:latin typeface="+mj-ea"/>
              </a:rPr>
              <a:t>＝</a:t>
            </a:r>
            <a:r>
              <a:rPr lang="ja-JP" altLang="ja-JP" sz="2000" b="1" dirty="0" smtClean="0">
                <a:latin typeface="+mj-ea"/>
              </a:rPr>
              <a:t>価格分析</a:t>
            </a:r>
            <a:r>
              <a:rPr lang="ja-JP" altLang="ja-JP" sz="2000" dirty="0" smtClean="0">
                <a:latin typeface="+mj-ea"/>
              </a:rPr>
              <a:t>（</a:t>
            </a:r>
            <a:r>
              <a:rPr lang="en-US" altLang="ja-JP" sz="2000" dirty="0" smtClean="0">
                <a:latin typeface="+mj-ea"/>
              </a:rPr>
              <a:t>price analysis</a:t>
            </a:r>
            <a:r>
              <a:rPr lang="ja-JP" altLang="ja-JP" sz="2000" dirty="0" smtClean="0">
                <a:latin typeface="+mj-ea"/>
              </a:rPr>
              <a:t>）＝消費者や企業など個々の経済主体の経済活動を分析</a:t>
            </a:r>
          </a:p>
          <a:p>
            <a:pPr>
              <a:buNone/>
            </a:pPr>
            <a:r>
              <a:rPr lang="ja-JP" altLang="ja-JP" sz="2000" b="1" dirty="0" smtClean="0">
                <a:latin typeface="+mj-ea"/>
              </a:rPr>
              <a:t>マクロ経済学</a:t>
            </a:r>
            <a:r>
              <a:rPr lang="ja-JP" altLang="ja-JP" sz="2000" dirty="0" smtClean="0">
                <a:latin typeface="+mj-ea"/>
              </a:rPr>
              <a:t>＝</a:t>
            </a:r>
            <a:r>
              <a:rPr lang="ja-JP" altLang="ja-JP" sz="2000" b="1" dirty="0" smtClean="0">
                <a:latin typeface="+mj-ea"/>
              </a:rPr>
              <a:t>所得分析</a:t>
            </a:r>
            <a:r>
              <a:rPr lang="ja-JP" altLang="ja-JP" sz="2000" dirty="0" smtClean="0">
                <a:latin typeface="+mj-ea"/>
              </a:rPr>
              <a:t>（</a:t>
            </a:r>
            <a:r>
              <a:rPr lang="en-US" altLang="ja-JP" sz="2000" dirty="0" smtClean="0">
                <a:latin typeface="+mj-ea"/>
              </a:rPr>
              <a:t>income analysis</a:t>
            </a:r>
            <a:r>
              <a:rPr lang="ja-JP" altLang="ja-JP" sz="2000" dirty="0" smtClean="0">
                <a:latin typeface="+mj-ea"/>
              </a:rPr>
              <a:t>）＝一国経済全体の集計的な経済活動を分</a:t>
            </a:r>
            <a:r>
              <a:rPr lang="ja-JP" altLang="ja-JP" sz="2000" dirty="0" smtClean="0">
                <a:ea typeface="ＭＳ 明朝" pitchFamily="17" charset="-128"/>
              </a:rPr>
              <a:t>析</a:t>
            </a:r>
            <a:endParaRPr lang="en-US" altLang="ja-JP" sz="2000" dirty="0" smtClean="0">
              <a:ea typeface="ＭＳ 明朝" pitchFamily="17" charset="-128"/>
            </a:endParaRPr>
          </a:p>
          <a:p>
            <a:pPr>
              <a:buNone/>
            </a:pPr>
            <a:endParaRPr lang="ja-JP" altLang="en-US" sz="2000" dirty="0" smtClean="0">
              <a:ea typeface="ＭＳ 明朝" pitchFamily="17"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
            <a:ext cx="9036496" cy="404663"/>
          </a:xfrm>
        </p:spPr>
        <p:txBody>
          <a:bodyPr>
            <a:normAutofit/>
          </a:bodyPr>
          <a:lstStyle/>
          <a:p>
            <a:r>
              <a:rPr lang="ja-JP" altLang="ja-JP" sz="2000" b="1" dirty="0" smtClean="0"/>
              <a:t>１</a:t>
            </a:r>
            <a:r>
              <a:rPr lang="ja-JP" altLang="ja-JP" sz="2000" b="1" dirty="0" smtClean="0"/>
              <a:t>．</a:t>
            </a:r>
            <a:r>
              <a:rPr lang="en-US" altLang="ja-JP" sz="2000" b="1" dirty="0" smtClean="0"/>
              <a:t>Value </a:t>
            </a:r>
            <a:r>
              <a:rPr lang="en-US" altLang="ja-JP" sz="2000" b="1" dirty="0" smtClean="0"/>
              <a:t>Added and National </a:t>
            </a:r>
            <a:r>
              <a:rPr lang="en-US" altLang="ja-JP" sz="2000" b="1" dirty="0" smtClean="0"/>
              <a:t>Income </a:t>
            </a:r>
            <a:r>
              <a:rPr lang="ja-JP" altLang="ja-JP" sz="2000" b="1" dirty="0" smtClean="0"/>
              <a:t>付加</a:t>
            </a:r>
            <a:r>
              <a:rPr lang="ja-JP" altLang="ja-JP" sz="2000" b="1" dirty="0" smtClean="0"/>
              <a:t>価値と国民所得</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92500" lnSpcReduction="10000"/>
          </a:bodyPr>
          <a:lstStyle/>
          <a:p>
            <a:pPr>
              <a:buNone/>
            </a:pPr>
            <a:r>
              <a:rPr lang="en-US" altLang="ja-JP" sz="1800" b="1" dirty="0" smtClean="0"/>
              <a:t>Profit </a:t>
            </a:r>
            <a:r>
              <a:rPr lang="en-US" altLang="ja-JP" sz="1800" b="1" dirty="0" smtClean="0"/>
              <a:t>and Loss Statement </a:t>
            </a:r>
            <a:r>
              <a:rPr lang="en-US" altLang="ja-JP" sz="1800" dirty="0" smtClean="0"/>
              <a:t>= document to record annual flow of productive activity of a firm</a:t>
            </a:r>
          </a:p>
          <a:p>
            <a:pPr>
              <a:buNone/>
            </a:pPr>
            <a:r>
              <a:rPr lang="en-US" altLang="ja-JP" sz="1800" b="1" dirty="0" smtClean="0"/>
              <a:t>Sales revenue </a:t>
            </a:r>
            <a:r>
              <a:rPr lang="en-US" altLang="ja-JP" sz="1800" dirty="0" smtClean="0"/>
              <a:t>= revenue including taxes such as consumption tax</a:t>
            </a:r>
          </a:p>
          <a:p>
            <a:pPr>
              <a:buNone/>
            </a:pPr>
            <a:r>
              <a:rPr lang="en-US" altLang="ja-JP" sz="1800" b="1" dirty="0" smtClean="0"/>
              <a:t>Raw material costs </a:t>
            </a:r>
            <a:r>
              <a:rPr lang="en-US" altLang="ja-JP" sz="1800" dirty="0" smtClean="0"/>
              <a:t>= purchase expenses paid to producers of raw materials</a:t>
            </a:r>
          </a:p>
          <a:p>
            <a:pPr>
              <a:buNone/>
            </a:pPr>
            <a:r>
              <a:rPr lang="en-US" altLang="ja-JP" sz="1800" b="1" dirty="0" smtClean="0"/>
              <a:t>Wages / salary expenses </a:t>
            </a:r>
            <a:r>
              <a:rPr lang="en-US" altLang="ja-JP" sz="1800" dirty="0" smtClean="0"/>
              <a:t>= remuneration for labor services put into production</a:t>
            </a:r>
          </a:p>
          <a:p>
            <a:pPr>
              <a:buNone/>
            </a:pPr>
            <a:r>
              <a:rPr lang="en-US" altLang="ja-JP" sz="1800" b="1" dirty="0" smtClean="0"/>
              <a:t>Depreciation expenses </a:t>
            </a:r>
            <a:r>
              <a:rPr lang="en-US" altLang="ja-JP" sz="1800" dirty="0" smtClean="0"/>
              <a:t>= depreciation costs of machinery equipments used for production in this term,  which are converted to the value of products</a:t>
            </a:r>
          </a:p>
          <a:p>
            <a:pPr>
              <a:buNone/>
            </a:pPr>
            <a:r>
              <a:rPr lang="en-US" altLang="ja-JP" sz="1800" b="1" dirty="0" smtClean="0"/>
              <a:t>Indirect tax </a:t>
            </a:r>
            <a:r>
              <a:rPr lang="en-US" altLang="ja-JP" sz="1800" dirty="0" smtClean="0"/>
              <a:t>= the amount of indirect taxes such as consumption tax paid from the income to the government</a:t>
            </a:r>
          </a:p>
          <a:p>
            <a:pPr>
              <a:buNone/>
            </a:pPr>
            <a:r>
              <a:rPr lang="en-US" altLang="ja-JP" sz="1800" b="1" dirty="0" smtClean="0"/>
              <a:t>Subsidies</a:t>
            </a:r>
            <a:r>
              <a:rPr lang="en-US" altLang="ja-JP" sz="1800" dirty="0" smtClean="0"/>
              <a:t> = subsidies received from the government</a:t>
            </a:r>
          </a:p>
          <a:p>
            <a:pPr>
              <a:buNone/>
            </a:pPr>
            <a:r>
              <a:rPr lang="en-US" altLang="ja-JP" sz="1800" b="1" dirty="0" smtClean="0"/>
              <a:t>Profit = Total Revenue</a:t>
            </a:r>
            <a:r>
              <a:rPr lang="ja-JP" altLang="en-US" sz="1800" b="1" dirty="0" smtClean="0"/>
              <a:t>－</a:t>
            </a:r>
            <a:r>
              <a:rPr lang="en-US" altLang="ja-JP" sz="1800" b="1" dirty="0" smtClean="0"/>
              <a:t> Total Cost</a:t>
            </a:r>
            <a:r>
              <a:rPr lang="ja-JP" altLang="en-US" sz="1800" dirty="0" smtClean="0"/>
              <a:t>＝</a:t>
            </a:r>
            <a:r>
              <a:rPr lang="en-US" altLang="ja-JP" sz="1800" dirty="0" smtClean="0"/>
              <a:t> remuneration for corporate productive activities, which belongs to capital owners who invested to the </a:t>
            </a:r>
            <a:r>
              <a:rPr lang="en-US" altLang="ja-JP" sz="1800" dirty="0" smtClean="0"/>
              <a:t>company</a:t>
            </a:r>
          </a:p>
          <a:p>
            <a:pPr>
              <a:buNone/>
            </a:pPr>
            <a:r>
              <a:rPr lang="ja-JP" altLang="ja-JP" sz="1800" b="1" dirty="0" smtClean="0">
                <a:latin typeface="+mj-ea"/>
              </a:rPr>
              <a:t>損益計算書</a:t>
            </a:r>
            <a:r>
              <a:rPr lang="ja-JP" altLang="ja-JP" sz="1800" dirty="0" smtClean="0">
                <a:latin typeface="+mj-ea"/>
              </a:rPr>
              <a:t>＝ある企業の年間の生産活動の流れ・</a:t>
            </a:r>
            <a:endParaRPr lang="en-US" altLang="ja-JP" sz="1800" dirty="0" smtClean="0">
              <a:latin typeface="+mj-ea"/>
            </a:endParaRPr>
          </a:p>
          <a:p>
            <a:pPr>
              <a:buNone/>
            </a:pPr>
            <a:r>
              <a:rPr lang="ja-JP" altLang="ja-JP" sz="1800" dirty="0" smtClean="0">
                <a:latin typeface="+mj-ea"/>
              </a:rPr>
              <a:t>フローを</a:t>
            </a:r>
            <a:r>
              <a:rPr lang="ja-JP" altLang="ja-JP" sz="1800" dirty="0" smtClean="0">
                <a:latin typeface="+mj-ea"/>
              </a:rPr>
              <a:t>記録</a:t>
            </a:r>
            <a:endParaRPr lang="ja-JP" altLang="ja-JP" sz="1800" dirty="0" smtClean="0">
              <a:latin typeface="+mj-ea"/>
            </a:endParaRPr>
          </a:p>
          <a:p>
            <a:pPr>
              <a:buNone/>
            </a:pPr>
            <a:r>
              <a:rPr lang="ja-JP" altLang="ja-JP" sz="1800" dirty="0" smtClean="0">
                <a:latin typeface="+mj-ea"/>
              </a:rPr>
              <a:t>販売収入＝消費税などの税込みの収入</a:t>
            </a:r>
          </a:p>
          <a:p>
            <a:pPr>
              <a:buNone/>
            </a:pPr>
            <a:r>
              <a:rPr lang="ja-JP" altLang="ja-JP" sz="1800" dirty="0" smtClean="0">
                <a:latin typeface="+mj-ea"/>
              </a:rPr>
              <a:t>原材料費＝原材料の生産者に支払った購入費</a:t>
            </a:r>
          </a:p>
          <a:p>
            <a:pPr>
              <a:buNone/>
            </a:pPr>
            <a:r>
              <a:rPr lang="ja-JP" altLang="ja-JP" sz="1800" dirty="0" smtClean="0">
                <a:latin typeface="+mj-ea"/>
              </a:rPr>
              <a:t>賃金俸給費＝投入した労働用益に対する報酬</a:t>
            </a:r>
          </a:p>
          <a:p>
            <a:pPr>
              <a:buNone/>
            </a:pPr>
            <a:r>
              <a:rPr lang="ja-JP" altLang="ja-JP" sz="1800" dirty="0" smtClean="0">
                <a:latin typeface="+mj-ea"/>
              </a:rPr>
              <a:t>減価償却費＝今期の生産に使った機械設備</a:t>
            </a:r>
            <a:r>
              <a:rPr lang="ja-JP" altLang="ja-JP" sz="1800" dirty="0" smtClean="0">
                <a:latin typeface="+mj-ea"/>
              </a:rPr>
              <a:t>の</a:t>
            </a:r>
            <a:endParaRPr lang="en-US" altLang="ja-JP" sz="1800" dirty="0" smtClean="0">
              <a:latin typeface="+mj-ea"/>
            </a:endParaRPr>
          </a:p>
          <a:p>
            <a:pPr>
              <a:buNone/>
            </a:pPr>
            <a:r>
              <a:rPr lang="ja-JP" altLang="ja-JP" sz="1800" dirty="0" smtClean="0">
                <a:latin typeface="+mj-ea"/>
              </a:rPr>
              <a:t>減耗</a:t>
            </a:r>
            <a:r>
              <a:rPr lang="ja-JP" altLang="ja-JP" sz="1800" dirty="0" smtClean="0">
                <a:latin typeface="+mj-ea"/>
              </a:rPr>
              <a:t>費用</a:t>
            </a:r>
            <a:r>
              <a:rPr lang="ja-JP" altLang="ja-JP" sz="1800" dirty="0" smtClean="0">
                <a:latin typeface="+mj-ea"/>
              </a:rPr>
              <a:t>、</a:t>
            </a:r>
            <a:r>
              <a:rPr lang="en-US" altLang="ja-JP" sz="1800" dirty="0" smtClean="0">
                <a:latin typeface="+mj-ea"/>
              </a:rPr>
              <a:t> </a:t>
            </a:r>
            <a:r>
              <a:rPr lang="ja-JP" altLang="ja-JP" sz="1800" dirty="0" smtClean="0">
                <a:latin typeface="+mj-ea"/>
              </a:rPr>
              <a:t>生産物の価値に転化</a:t>
            </a:r>
          </a:p>
          <a:p>
            <a:pPr>
              <a:buNone/>
            </a:pPr>
            <a:r>
              <a:rPr lang="ja-JP" altLang="ja-JP" sz="1800" dirty="0" smtClean="0">
                <a:latin typeface="+mj-ea"/>
              </a:rPr>
              <a:t>間接税＝収入のうちから消費税など間接税</a:t>
            </a:r>
            <a:r>
              <a:rPr lang="ja-JP" altLang="ja-JP" sz="1800" dirty="0" smtClean="0">
                <a:latin typeface="+mj-ea"/>
              </a:rPr>
              <a:t>を</a:t>
            </a:r>
            <a:endParaRPr lang="en-US" altLang="ja-JP" sz="1800" dirty="0" smtClean="0">
              <a:latin typeface="+mj-ea"/>
            </a:endParaRPr>
          </a:p>
          <a:p>
            <a:pPr>
              <a:buNone/>
            </a:pPr>
            <a:r>
              <a:rPr lang="ja-JP" altLang="ja-JP" sz="1800" dirty="0" smtClean="0">
                <a:latin typeface="+mj-ea"/>
              </a:rPr>
              <a:t>政府に支払った</a:t>
            </a:r>
            <a:r>
              <a:rPr lang="ja-JP" altLang="ja-JP" sz="1800" dirty="0" smtClean="0">
                <a:latin typeface="+mj-ea"/>
              </a:rPr>
              <a:t>額</a:t>
            </a:r>
          </a:p>
          <a:p>
            <a:pPr>
              <a:buNone/>
            </a:pPr>
            <a:r>
              <a:rPr lang="ja-JP" altLang="ja-JP" sz="1800" dirty="0" smtClean="0">
                <a:latin typeface="+mj-ea"/>
              </a:rPr>
              <a:t>補助金＝政府から受け取った補助金</a:t>
            </a:r>
          </a:p>
          <a:p>
            <a:pPr>
              <a:buNone/>
            </a:pPr>
            <a:r>
              <a:rPr lang="ja-JP" altLang="ja-JP" sz="1800" dirty="0" smtClean="0">
                <a:latin typeface="+mj-ea"/>
              </a:rPr>
              <a:t>利潤＝総収入－総費用＝企業の生産活動への報酬、出資した資本所有者に帰属</a:t>
            </a:r>
            <a:endParaRPr lang="en-US" altLang="ja-JP" sz="1800" dirty="0" smtClean="0">
              <a:latin typeface="+mj-ea"/>
            </a:endParaRPr>
          </a:p>
          <a:p>
            <a:pPr>
              <a:buNone/>
            </a:pPr>
            <a:endParaRPr lang="ja-JP" altLang="ja-JP" sz="1800" dirty="0" smtClean="0">
              <a:latin typeface="+mj-lt"/>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p:txBody>
      </p:sp>
      <p:pic>
        <p:nvPicPr>
          <p:cNvPr id="2050" name="Picture 2"/>
          <p:cNvPicPr>
            <a:picLocks noChangeAspect="1" noChangeArrowheads="1"/>
          </p:cNvPicPr>
          <p:nvPr/>
        </p:nvPicPr>
        <p:blipFill>
          <a:blip r:embed="rId2" cstate="print"/>
          <a:srcRect/>
          <a:stretch>
            <a:fillRect/>
          </a:stretch>
        </p:blipFill>
        <p:spPr bwMode="auto">
          <a:xfrm>
            <a:off x="4644008" y="4005064"/>
            <a:ext cx="4343400" cy="19240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
            <a:ext cx="9144000" cy="404663"/>
          </a:xfrm>
        </p:spPr>
        <p:txBody>
          <a:bodyPr>
            <a:normAutofit/>
          </a:bodyPr>
          <a:lstStyle/>
          <a:p>
            <a:r>
              <a:rPr lang="ja-JP" altLang="ja-JP" sz="2000" b="1" dirty="0" smtClean="0"/>
              <a:t>１</a:t>
            </a:r>
            <a:r>
              <a:rPr lang="en-US" altLang="ja-JP" sz="2000" b="1" dirty="0" smtClean="0"/>
              <a:t>B</a:t>
            </a:r>
            <a:r>
              <a:rPr lang="ja-JP" altLang="ja-JP" sz="2000" b="1" dirty="0" err="1" smtClean="0"/>
              <a:t>．</a:t>
            </a:r>
            <a:r>
              <a:rPr lang="en-US" altLang="ja-JP" sz="2000" b="1" dirty="0" smtClean="0"/>
              <a:t>Value </a:t>
            </a:r>
            <a:r>
              <a:rPr lang="en-US" altLang="ja-JP" sz="2000" b="1" dirty="0" smtClean="0"/>
              <a:t>Added and National </a:t>
            </a:r>
            <a:r>
              <a:rPr lang="en-US" altLang="ja-JP" sz="2000" b="1" dirty="0" smtClean="0"/>
              <a:t>Income  </a:t>
            </a:r>
            <a:r>
              <a:rPr lang="ja-JP" altLang="ja-JP" sz="2000" b="1" dirty="0" smtClean="0"/>
              <a:t>付加</a:t>
            </a:r>
            <a:r>
              <a:rPr lang="ja-JP" altLang="ja-JP" sz="2000" b="1" dirty="0" smtClean="0"/>
              <a:t>価値と国民所得</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85000" lnSpcReduction="10000"/>
          </a:bodyPr>
          <a:lstStyle/>
          <a:p>
            <a:pPr algn="just">
              <a:lnSpc>
                <a:spcPct val="90000"/>
              </a:lnSpc>
              <a:buNone/>
            </a:pPr>
            <a:r>
              <a:rPr lang="en-US" altLang="ja-JP" sz="1900" b="1" dirty="0" smtClean="0"/>
              <a:t>Value </a:t>
            </a:r>
            <a:r>
              <a:rPr lang="en-US" altLang="ja-JP" sz="1900" b="1" dirty="0" smtClean="0"/>
              <a:t>added </a:t>
            </a:r>
            <a:r>
              <a:rPr lang="en-US" altLang="ja-JP" sz="1900" dirty="0" smtClean="0"/>
              <a:t>= total amount of production - amount of intermediate input= </a:t>
            </a:r>
            <a:r>
              <a:rPr lang="en-US" altLang="ja-JP" sz="1900" b="1" dirty="0" smtClean="0"/>
              <a:t>Value of final products</a:t>
            </a:r>
          </a:p>
          <a:p>
            <a:pPr algn="just">
              <a:lnSpc>
                <a:spcPct val="90000"/>
              </a:lnSpc>
              <a:buNone/>
            </a:pPr>
            <a:r>
              <a:rPr lang="en-US" altLang="ja-JP" sz="1900" b="1" dirty="0" smtClean="0"/>
              <a:t>National income (NI) </a:t>
            </a:r>
            <a:r>
              <a:rPr lang="en-US" altLang="ja-JP" sz="1900" dirty="0" smtClean="0"/>
              <a:t>= Total value added of all firms in one country = </a:t>
            </a:r>
            <a:r>
              <a:rPr lang="en-US" altLang="ja-JP" sz="1900" b="1" dirty="0" smtClean="0"/>
              <a:t>Total value  added</a:t>
            </a:r>
          </a:p>
          <a:p>
            <a:pPr algn="just">
              <a:lnSpc>
                <a:spcPct val="90000"/>
              </a:lnSpc>
              <a:buNone/>
            </a:pPr>
            <a:r>
              <a:rPr lang="en-US" altLang="ja-JP" sz="1900" dirty="0" smtClean="0"/>
              <a:t>= </a:t>
            </a:r>
            <a:r>
              <a:rPr lang="en-US" altLang="ja-JP" sz="1900" b="1" dirty="0" smtClean="0"/>
              <a:t>National income at factor cost </a:t>
            </a:r>
            <a:r>
              <a:rPr lang="en-US" altLang="ja-JP" sz="1900" dirty="0" smtClean="0"/>
              <a:t>= total remunerations for production factors</a:t>
            </a:r>
          </a:p>
          <a:p>
            <a:pPr algn="just">
              <a:lnSpc>
                <a:spcPct val="90000"/>
              </a:lnSpc>
              <a:buNone/>
            </a:pPr>
            <a:r>
              <a:rPr lang="en-US" altLang="ja-JP" sz="1900" b="1" dirty="0" smtClean="0"/>
              <a:t>National income at market price </a:t>
            </a:r>
            <a:r>
              <a:rPr lang="en-US" altLang="ja-JP" sz="1900" dirty="0" smtClean="0"/>
              <a:t>= </a:t>
            </a:r>
            <a:r>
              <a:rPr lang="en-US" altLang="ja-JP" sz="1900" b="1" dirty="0" smtClean="0"/>
              <a:t>Net National Products=NNP</a:t>
            </a:r>
          </a:p>
          <a:p>
            <a:pPr algn="just">
              <a:lnSpc>
                <a:spcPct val="90000"/>
              </a:lnSpc>
              <a:buNone/>
            </a:pPr>
            <a:r>
              <a:rPr lang="en-US" altLang="ja-JP" sz="1900" dirty="0" smtClean="0"/>
              <a:t>= National income of factor cost + indirect tax – subsidy</a:t>
            </a:r>
          </a:p>
          <a:p>
            <a:pPr algn="just">
              <a:lnSpc>
                <a:spcPct val="90000"/>
              </a:lnSpc>
              <a:buNone/>
            </a:pPr>
            <a:r>
              <a:rPr lang="en-US" altLang="ja-JP" sz="1900" dirty="0" smtClean="0"/>
              <a:t>   factor cost - market price = indirect tax – subsidy</a:t>
            </a:r>
          </a:p>
          <a:p>
            <a:pPr algn="just">
              <a:lnSpc>
                <a:spcPct val="90000"/>
              </a:lnSpc>
              <a:buNone/>
            </a:pPr>
            <a:r>
              <a:rPr lang="en-US" altLang="ja-JP" sz="1900" b="1" dirty="0" smtClean="0"/>
              <a:t>Net National</a:t>
            </a:r>
            <a:r>
              <a:rPr lang="ja-JP" altLang="en-US" sz="1900" b="1" dirty="0" smtClean="0"/>
              <a:t>　</a:t>
            </a:r>
            <a:r>
              <a:rPr lang="en-US" altLang="ja-JP" sz="1900" b="1" dirty="0" smtClean="0"/>
              <a:t>Products </a:t>
            </a:r>
            <a:r>
              <a:rPr lang="en-US" altLang="ja-JP" sz="1900" dirty="0" smtClean="0"/>
              <a:t>+ </a:t>
            </a:r>
            <a:r>
              <a:rPr lang="en-US" altLang="ja-JP" sz="1900" b="1" dirty="0" smtClean="0"/>
              <a:t>depreciation expenses </a:t>
            </a:r>
            <a:r>
              <a:rPr lang="en-US" altLang="ja-JP" sz="1900" dirty="0" smtClean="0"/>
              <a:t>= </a:t>
            </a:r>
            <a:r>
              <a:rPr lang="en-US" altLang="ja-JP" sz="1900" b="1" dirty="0" smtClean="0"/>
              <a:t>Gross National Product; GNP </a:t>
            </a:r>
          </a:p>
          <a:p>
            <a:pPr algn="just">
              <a:lnSpc>
                <a:spcPct val="90000"/>
              </a:lnSpc>
              <a:buNone/>
            </a:pPr>
            <a:r>
              <a:rPr lang="ja-JP" altLang="en-US" sz="1900" b="1" dirty="0" smtClean="0"/>
              <a:t>　</a:t>
            </a:r>
            <a:r>
              <a:rPr lang="en-US" altLang="ja-JP" sz="1900" dirty="0" smtClean="0"/>
              <a:t>= </a:t>
            </a:r>
            <a:r>
              <a:rPr lang="en-US" altLang="ja-JP" sz="1900" b="1" dirty="0" smtClean="0"/>
              <a:t>Gross National Income (GNI)</a:t>
            </a:r>
          </a:p>
          <a:p>
            <a:pPr algn="just">
              <a:lnSpc>
                <a:spcPct val="90000"/>
              </a:lnSpc>
              <a:buNone/>
            </a:pPr>
            <a:r>
              <a:rPr lang="en-US" altLang="ja-JP" sz="1900" dirty="0" smtClean="0"/>
              <a:t>Gross =  </a:t>
            </a:r>
            <a:r>
              <a:rPr lang="en-US" altLang="ja-JP" sz="1900" b="1" dirty="0" smtClean="0"/>
              <a:t>depreciation expenses</a:t>
            </a:r>
          </a:p>
          <a:p>
            <a:pPr algn="just">
              <a:lnSpc>
                <a:spcPct val="90000"/>
              </a:lnSpc>
              <a:buNone/>
            </a:pPr>
            <a:r>
              <a:rPr lang="en-US" altLang="ja-JP" sz="1900" dirty="0" smtClean="0"/>
              <a:t>Gross National Income (GNI) - depreciation expenses = </a:t>
            </a:r>
            <a:r>
              <a:rPr lang="en-US" altLang="ja-JP" sz="1900" b="1" dirty="0" smtClean="0"/>
              <a:t>Net National Income (NNI)</a:t>
            </a:r>
          </a:p>
          <a:p>
            <a:pPr algn="just">
              <a:lnSpc>
                <a:spcPct val="90000"/>
              </a:lnSpc>
              <a:buNone/>
            </a:pPr>
            <a:r>
              <a:rPr lang="en-US" altLang="ja-JP" sz="1900" dirty="0" smtClean="0"/>
              <a:t>Gross concept - net concept = depreciation </a:t>
            </a:r>
            <a:r>
              <a:rPr lang="en-US" altLang="ja-JP" sz="1900" dirty="0" smtClean="0"/>
              <a:t>expenses</a:t>
            </a:r>
          </a:p>
          <a:p>
            <a:pPr>
              <a:buNone/>
            </a:pPr>
            <a:r>
              <a:rPr lang="ja-JP" altLang="ja-JP" sz="2000" b="1" dirty="0" smtClean="0"/>
              <a:t>付加価値</a:t>
            </a:r>
            <a:r>
              <a:rPr lang="ja-JP" altLang="ja-JP" sz="2000" dirty="0" smtClean="0"/>
              <a:t>（</a:t>
            </a:r>
            <a:r>
              <a:rPr lang="en-US" altLang="ja-JP" sz="2000" dirty="0" smtClean="0"/>
              <a:t>value added</a:t>
            </a:r>
            <a:r>
              <a:rPr lang="ja-JP" altLang="ja-JP" sz="2000" dirty="0" smtClean="0"/>
              <a:t>）＝総生産額－</a:t>
            </a:r>
            <a:r>
              <a:rPr lang="ja-JP" altLang="ja-JP" sz="2000" b="1" dirty="0" smtClean="0"/>
              <a:t>中間投入財</a:t>
            </a:r>
            <a:r>
              <a:rPr lang="ja-JP" altLang="ja-JP" sz="2000" dirty="0" smtClean="0"/>
              <a:t>（</a:t>
            </a:r>
            <a:r>
              <a:rPr lang="en-US" altLang="ja-JP" sz="2000" dirty="0" smtClean="0"/>
              <a:t>intermediate input</a:t>
            </a:r>
            <a:r>
              <a:rPr lang="ja-JP" altLang="ja-JP" sz="2000" dirty="0" smtClean="0"/>
              <a:t>）の額</a:t>
            </a:r>
          </a:p>
          <a:p>
            <a:pPr>
              <a:buNone/>
            </a:pPr>
            <a:r>
              <a:rPr lang="ja-JP" altLang="ja-JP" sz="2000" b="1" dirty="0" smtClean="0"/>
              <a:t>＝最終生産物</a:t>
            </a:r>
            <a:r>
              <a:rPr lang="ja-JP" altLang="ja-JP" sz="2000" dirty="0" smtClean="0"/>
              <a:t>（</a:t>
            </a:r>
            <a:r>
              <a:rPr lang="en-US" altLang="ja-JP" sz="2000" dirty="0" smtClean="0"/>
              <a:t>final products</a:t>
            </a:r>
            <a:r>
              <a:rPr lang="ja-JP" altLang="ja-JP" sz="2000" dirty="0" smtClean="0"/>
              <a:t>）の価値</a:t>
            </a:r>
          </a:p>
          <a:p>
            <a:pPr>
              <a:buNone/>
            </a:pPr>
            <a:r>
              <a:rPr lang="ja-JP" altLang="ja-JP" sz="2000" b="1" dirty="0" smtClean="0"/>
              <a:t>国民所得</a:t>
            </a:r>
            <a:r>
              <a:rPr lang="ja-JP" altLang="ja-JP" sz="2000" dirty="0" smtClean="0"/>
              <a:t>（</a:t>
            </a:r>
            <a:r>
              <a:rPr lang="en-US" altLang="ja-JP" sz="2000" dirty="0" smtClean="0"/>
              <a:t>national income: NI</a:t>
            </a:r>
            <a:r>
              <a:rPr lang="ja-JP" altLang="ja-JP" sz="2000" dirty="0" smtClean="0"/>
              <a:t>）＝一国の全企業の付加価値の合計＝総付加価値</a:t>
            </a:r>
          </a:p>
          <a:p>
            <a:pPr>
              <a:buNone/>
            </a:pPr>
            <a:r>
              <a:rPr lang="ja-JP" altLang="ja-JP" sz="2000" b="1" dirty="0" smtClean="0"/>
              <a:t>＝要素費用表示の国民所得</a:t>
            </a:r>
            <a:r>
              <a:rPr lang="ja-JP" altLang="ja-JP" sz="2000" dirty="0" smtClean="0"/>
              <a:t>（</a:t>
            </a:r>
            <a:r>
              <a:rPr lang="en-US" altLang="ja-JP" sz="2000" dirty="0" smtClean="0"/>
              <a:t>national income at factor cost</a:t>
            </a:r>
            <a:r>
              <a:rPr lang="ja-JP" altLang="ja-JP" sz="2000" dirty="0" smtClean="0"/>
              <a:t>）＝生産要素への総報酬</a:t>
            </a:r>
          </a:p>
          <a:p>
            <a:pPr>
              <a:buNone/>
            </a:pPr>
            <a:r>
              <a:rPr lang="ja-JP" altLang="ja-JP" sz="2000" b="1" dirty="0" smtClean="0"/>
              <a:t>市場価格表示の国民所得</a:t>
            </a:r>
            <a:r>
              <a:rPr lang="ja-JP" altLang="ja-JP" sz="2000" dirty="0" smtClean="0"/>
              <a:t>（</a:t>
            </a:r>
            <a:r>
              <a:rPr lang="en-US" altLang="ja-JP" sz="2000" dirty="0" smtClean="0"/>
              <a:t>national income at market price</a:t>
            </a:r>
            <a:r>
              <a:rPr lang="ja-JP" altLang="ja-JP" sz="2000" dirty="0" smtClean="0"/>
              <a:t>）＝国民純生産</a:t>
            </a:r>
          </a:p>
          <a:p>
            <a:pPr>
              <a:buNone/>
            </a:pPr>
            <a:r>
              <a:rPr lang="ja-JP" altLang="ja-JP" sz="2000" dirty="0" smtClean="0"/>
              <a:t>＝</a:t>
            </a:r>
            <a:r>
              <a:rPr lang="ja-JP" altLang="ja-JP" sz="2000" b="1" dirty="0" smtClean="0"/>
              <a:t>要素費用表示の国民所得＋</a:t>
            </a:r>
            <a:r>
              <a:rPr lang="ja-JP" altLang="ja-JP" sz="2000" dirty="0" smtClean="0"/>
              <a:t>間接税－補助金</a:t>
            </a:r>
          </a:p>
          <a:p>
            <a:pPr>
              <a:buNone/>
            </a:pPr>
            <a:r>
              <a:rPr lang="en-US" altLang="ja-JP" sz="2000" dirty="0" smtClean="0"/>
              <a:t>  </a:t>
            </a:r>
            <a:r>
              <a:rPr lang="ja-JP" altLang="en-US" sz="2000" dirty="0" smtClean="0"/>
              <a:t>∴</a:t>
            </a:r>
            <a:r>
              <a:rPr lang="ja-JP" altLang="ja-JP" sz="2000" dirty="0" smtClean="0"/>
              <a:t>要素費用表示－市場価格表示＝間接税－補助金</a:t>
            </a:r>
          </a:p>
          <a:p>
            <a:pPr>
              <a:buNone/>
            </a:pPr>
            <a:r>
              <a:rPr lang="ja-JP" altLang="ja-JP" sz="2000" dirty="0" smtClean="0"/>
              <a:t>国民純生産＋減価償却費＝</a:t>
            </a:r>
            <a:r>
              <a:rPr lang="ja-JP" altLang="ja-JP" sz="2000" b="1" dirty="0" smtClean="0"/>
              <a:t>国民総生産</a:t>
            </a:r>
            <a:r>
              <a:rPr lang="en-US" altLang="ja-JP" sz="2000" b="1" dirty="0" smtClean="0"/>
              <a:t>GNP</a:t>
            </a:r>
            <a:r>
              <a:rPr lang="ja-JP" altLang="ja-JP" sz="2000" dirty="0" smtClean="0"/>
              <a:t>＝</a:t>
            </a:r>
            <a:r>
              <a:rPr lang="ja-JP" altLang="ja-JP" sz="2000" b="1" dirty="0" smtClean="0"/>
              <a:t>国民総所得</a:t>
            </a:r>
            <a:r>
              <a:rPr lang="ja-JP" altLang="ja-JP" sz="2000" dirty="0" smtClean="0"/>
              <a:t>（</a:t>
            </a:r>
            <a:r>
              <a:rPr lang="en-US" altLang="ja-JP" sz="2000" dirty="0" smtClean="0"/>
              <a:t>gross national income: GNI</a:t>
            </a:r>
            <a:r>
              <a:rPr lang="ja-JP" altLang="ja-JP" sz="2000" dirty="0" smtClean="0"/>
              <a:t>）</a:t>
            </a:r>
          </a:p>
          <a:p>
            <a:pPr>
              <a:buNone/>
            </a:pPr>
            <a:r>
              <a:rPr lang="ja-JP" altLang="en-US" sz="2000" b="1" dirty="0" smtClean="0"/>
              <a:t>　∴</a:t>
            </a:r>
            <a:r>
              <a:rPr lang="ja-JP" altLang="ja-JP" sz="2000" b="1" dirty="0" smtClean="0"/>
              <a:t>総</a:t>
            </a:r>
            <a:r>
              <a:rPr lang="ja-JP" altLang="ja-JP" sz="2000" dirty="0" smtClean="0"/>
              <a:t>（</a:t>
            </a:r>
            <a:r>
              <a:rPr lang="en-US" altLang="ja-JP" sz="2000" dirty="0" smtClean="0"/>
              <a:t>gross</a:t>
            </a:r>
            <a:r>
              <a:rPr lang="ja-JP" altLang="ja-JP" sz="2000" dirty="0" smtClean="0"/>
              <a:t>）＝粗＝減価償却費</a:t>
            </a:r>
          </a:p>
          <a:p>
            <a:pPr>
              <a:buNone/>
            </a:pPr>
            <a:r>
              <a:rPr lang="ja-JP" altLang="ja-JP" sz="2000" b="1" dirty="0" smtClean="0"/>
              <a:t>国民総所得</a:t>
            </a:r>
            <a:r>
              <a:rPr lang="ja-JP" altLang="ja-JP" sz="2000" dirty="0" smtClean="0"/>
              <a:t>（</a:t>
            </a:r>
            <a:r>
              <a:rPr lang="en-US" altLang="ja-JP" sz="2000" dirty="0" smtClean="0"/>
              <a:t>gross national income: GNI</a:t>
            </a:r>
            <a:r>
              <a:rPr lang="ja-JP" altLang="ja-JP" sz="2000" dirty="0" smtClean="0"/>
              <a:t>）－減価償却費＝</a:t>
            </a:r>
            <a:r>
              <a:rPr lang="ja-JP" altLang="ja-JP" sz="2000" b="1" dirty="0" smtClean="0"/>
              <a:t>純国民所得</a:t>
            </a:r>
            <a:r>
              <a:rPr lang="ja-JP" altLang="ja-JP" sz="2000" dirty="0" smtClean="0"/>
              <a:t>（</a:t>
            </a:r>
            <a:r>
              <a:rPr lang="en-US" altLang="ja-JP" sz="2000" dirty="0" smtClean="0"/>
              <a:t>net national income: NNI</a:t>
            </a:r>
            <a:r>
              <a:rPr lang="ja-JP" altLang="ja-JP" sz="2000" dirty="0" smtClean="0"/>
              <a:t>）</a:t>
            </a:r>
          </a:p>
          <a:p>
            <a:pPr>
              <a:buNone/>
            </a:pPr>
            <a:r>
              <a:rPr lang="ja-JP" altLang="ja-JP" sz="2000" dirty="0" smtClean="0">
                <a:latin typeface="+mj-ea"/>
              </a:rPr>
              <a:t>　</a:t>
            </a:r>
            <a:r>
              <a:rPr lang="ja-JP" altLang="en-US" sz="2000" dirty="0" smtClean="0">
                <a:latin typeface="+mj-ea"/>
              </a:rPr>
              <a:t>∴</a:t>
            </a:r>
            <a:r>
              <a:rPr lang="ja-JP" altLang="ja-JP" sz="2000" dirty="0" smtClean="0">
                <a:latin typeface="+mj-ea"/>
              </a:rPr>
              <a:t>総概念－純概念＝減価償却費</a:t>
            </a:r>
            <a:endParaRPr lang="en-US" altLang="ja-JP" sz="2000" dirty="0" smtClean="0">
              <a:latin typeface="+mj-ea"/>
            </a:endParaRPr>
          </a:p>
          <a:p>
            <a:pPr algn="just">
              <a:lnSpc>
                <a:spcPct val="90000"/>
              </a:lnSpc>
              <a:buNone/>
            </a:pPr>
            <a:endParaRPr lang="ja-JP" altLang="en-US" sz="1900" dirty="0" smtClean="0">
              <a:ea typeface="ＭＳ 明朝" pitchFamily="17" charset="-128"/>
            </a:endParaRPr>
          </a:p>
          <a:p>
            <a:pPr algn="just" eaLnBrk="1" hangingPunct="1">
              <a:lnSpc>
                <a:spcPct val="90000"/>
              </a:lnSpc>
              <a:buFontTx/>
              <a:buNone/>
            </a:pPr>
            <a:endParaRPr lang="ja-JP" altLang="en-US" sz="1800" dirty="0" smtClean="0">
              <a:ea typeface="ＭＳ 明朝" pitchFamily="17"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79512" y="0"/>
            <a:ext cx="8712968" cy="548679"/>
          </a:xfrm>
        </p:spPr>
        <p:txBody>
          <a:bodyPr>
            <a:noAutofit/>
          </a:bodyPr>
          <a:lstStyle/>
          <a:p>
            <a:r>
              <a:rPr lang="ja-JP" altLang="ja-JP" sz="2000" b="1" dirty="0" smtClean="0"/>
              <a:t>２</a:t>
            </a:r>
            <a:r>
              <a:rPr lang="ja-JP" altLang="ja-JP" sz="2000" b="1" dirty="0" smtClean="0"/>
              <a:t>．</a:t>
            </a:r>
            <a:r>
              <a:rPr lang="en-US" altLang="ja-JP" sz="2000" b="1" dirty="0" smtClean="0"/>
              <a:t>Gross </a:t>
            </a:r>
            <a:r>
              <a:rPr lang="en-US" altLang="ja-JP" sz="2000" b="1" dirty="0" smtClean="0"/>
              <a:t>National Income &amp; Gross Domestic </a:t>
            </a:r>
            <a:r>
              <a:rPr lang="en-US" altLang="ja-JP" sz="2000" b="1" dirty="0" smtClean="0"/>
              <a:t>Products</a:t>
            </a:r>
            <a:br>
              <a:rPr lang="en-US" altLang="ja-JP" sz="2000" b="1" dirty="0" smtClean="0"/>
            </a:br>
            <a:r>
              <a:rPr lang="ja-JP" altLang="ja-JP" sz="2000" b="1" dirty="0" smtClean="0"/>
              <a:t>国民総所得と国内総生産</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620688"/>
            <a:ext cx="8964488" cy="6237312"/>
          </a:xfrm>
        </p:spPr>
        <p:txBody>
          <a:bodyPr>
            <a:normAutofit lnSpcReduction="10000"/>
          </a:bodyPr>
          <a:lstStyle/>
          <a:p>
            <a:pPr>
              <a:buNone/>
            </a:pPr>
            <a:r>
              <a:rPr lang="en-US" altLang="ja-JP" sz="1800" b="1" dirty="0" smtClean="0"/>
              <a:t>Gross </a:t>
            </a:r>
            <a:r>
              <a:rPr lang="en-US" altLang="ja-JP" sz="1800" b="1" dirty="0" smtClean="0"/>
              <a:t>National Product (GNP) </a:t>
            </a:r>
            <a:r>
              <a:rPr lang="en-US" altLang="ja-JP" sz="1800" dirty="0" smtClean="0"/>
              <a:t>⇒ </a:t>
            </a:r>
            <a:r>
              <a:rPr lang="en-US" altLang="ja-JP" sz="1800" b="1" dirty="0" smtClean="0"/>
              <a:t>Gross National Income (GNI) </a:t>
            </a:r>
            <a:r>
              <a:rPr lang="en-US" altLang="ja-JP" sz="1800" dirty="0" smtClean="0"/>
              <a:t>after the revision of the </a:t>
            </a:r>
            <a:r>
              <a:rPr lang="en-US" altLang="ja-JP" sz="1800" b="1" dirty="0" smtClean="0"/>
              <a:t>System of National Account (SNA), </a:t>
            </a:r>
            <a:r>
              <a:rPr lang="en-US" altLang="ja-JP" sz="1800" dirty="0" smtClean="0"/>
              <a:t>in 2000.</a:t>
            </a:r>
          </a:p>
          <a:p>
            <a:pPr>
              <a:buNone/>
            </a:pPr>
            <a:r>
              <a:rPr lang="en-US" altLang="ja-JP" sz="1800" dirty="0" smtClean="0"/>
              <a:t>"</a:t>
            </a:r>
            <a:r>
              <a:rPr lang="en-US" altLang="ja-JP" sz="1800" b="1" dirty="0" smtClean="0"/>
              <a:t>Citizen</a:t>
            </a:r>
            <a:r>
              <a:rPr lang="en-US" altLang="ja-JP" sz="1800" dirty="0" smtClean="0"/>
              <a:t>" = a subject who has a nationality of that or foreign country and resides in that country for more than six months.  A member of  a foreign embassy, ​​a consulate, or a stationed foreign army, etc. are not "citizens“, even if they live  in Japan for more than six months.</a:t>
            </a:r>
          </a:p>
          <a:p>
            <a:pPr>
              <a:buNone/>
            </a:pPr>
            <a:r>
              <a:rPr lang="en-US" altLang="ja-JP" sz="1800" b="1" dirty="0" smtClean="0"/>
              <a:t>Gross Domestic Product (GDP) </a:t>
            </a:r>
            <a:r>
              <a:rPr lang="en-US" altLang="ja-JP" sz="1800" dirty="0" smtClean="0"/>
              <a:t>= Total value added of goods and services produced in that country</a:t>
            </a:r>
          </a:p>
          <a:p>
            <a:pPr>
              <a:buNone/>
            </a:pPr>
            <a:r>
              <a:rPr lang="en-US" altLang="ja-JP" sz="1800" dirty="0" smtClean="0"/>
              <a:t>"</a:t>
            </a:r>
            <a:r>
              <a:rPr lang="en-US" altLang="ja-JP" sz="1800" b="1" dirty="0" smtClean="0"/>
              <a:t>Domestic</a:t>
            </a:r>
            <a:r>
              <a:rPr lang="en-US" altLang="ja-JP" sz="1800" dirty="0" smtClean="0"/>
              <a:t>" = a subject who lives in the territory of that country and has a nationality of that or foreign country. Migrant foreign workers and members of Japanese branch of foreign company are “domestic” residents, even if they have lived in Japan for less than six months. </a:t>
            </a:r>
            <a:endParaRPr lang="en-US" altLang="ja-JP" sz="1800" dirty="0" smtClean="0"/>
          </a:p>
          <a:p>
            <a:pPr>
              <a:buNone/>
            </a:pPr>
            <a:endParaRPr lang="en-US" altLang="ja-JP" sz="1800" dirty="0" smtClean="0"/>
          </a:p>
          <a:p>
            <a:pPr>
              <a:buNone/>
            </a:pPr>
            <a:r>
              <a:rPr lang="ja-JP" altLang="ja-JP" sz="1800" b="1" dirty="0" smtClean="0"/>
              <a:t>国民</a:t>
            </a:r>
            <a:r>
              <a:rPr lang="ja-JP" altLang="ja-JP" sz="1800" b="1" dirty="0" smtClean="0"/>
              <a:t>総生産</a:t>
            </a:r>
            <a:r>
              <a:rPr lang="ja-JP" altLang="ja-JP" sz="1800" dirty="0" smtClean="0"/>
              <a:t>（</a:t>
            </a:r>
            <a:r>
              <a:rPr lang="en-US" altLang="ja-JP" sz="1800" dirty="0" smtClean="0"/>
              <a:t>gross national product: GNP</a:t>
            </a:r>
            <a:r>
              <a:rPr lang="ja-JP" altLang="ja-JP" sz="1800" dirty="0" smtClean="0"/>
              <a:t>）⇒</a:t>
            </a:r>
            <a:r>
              <a:rPr lang="en-US" altLang="ja-JP" sz="1800" dirty="0" smtClean="0"/>
              <a:t>2000</a:t>
            </a:r>
            <a:r>
              <a:rPr lang="ja-JP" altLang="ja-JP" sz="1800" dirty="0" smtClean="0"/>
              <a:t>年</a:t>
            </a:r>
            <a:r>
              <a:rPr lang="ja-JP" altLang="ja-JP" sz="1800" b="1" dirty="0" smtClean="0"/>
              <a:t>国民経済計算体系</a:t>
            </a:r>
            <a:r>
              <a:rPr lang="ja-JP" altLang="ja-JP" sz="1800" dirty="0" smtClean="0"/>
              <a:t>（</a:t>
            </a:r>
            <a:r>
              <a:rPr lang="en-US" altLang="ja-JP" sz="1800" dirty="0" smtClean="0"/>
              <a:t>System of National Account: SNA</a:t>
            </a:r>
            <a:r>
              <a:rPr lang="ja-JP" altLang="ja-JP" sz="1800" dirty="0" smtClean="0"/>
              <a:t>）の改訂で</a:t>
            </a:r>
            <a:r>
              <a:rPr lang="ja-JP" altLang="ja-JP" sz="1800" b="1" dirty="0" smtClean="0"/>
              <a:t>国民総所得</a:t>
            </a:r>
            <a:endParaRPr lang="ja-JP" altLang="ja-JP" sz="1800" dirty="0" smtClean="0"/>
          </a:p>
          <a:p>
            <a:pPr>
              <a:buNone/>
            </a:pPr>
            <a:r>
              <a:rPr lang="ja-JP" altLang="ja-JP" sz="1800" dirty="0" smtClean="0"/>
              <a:t>「国民」＝その国に通常は</a:t>
            </a:r>
            <a:r>
              <a:rPr lang="en-US" altLang="ja-JP" sz="1800" dirty="0" smtClean="0"/>
              <a:t>6</a:t>
            </a:r>
            <a:r>
              <a:rPr lang="ja-JP" altLang="ja-JP" sz="1800" dirty="0" smtClean="0"/>
              <a:t>ヶ月以上居住する当該国籍を持つ主体および外国籍の主体</a:t>
            </a:r>
            <a:r>
              <a:rPr lang="ja-JP" altLang="en-US" sz="1800" dirty="0" smtClean="0"/>
              <a:t>。</a:t>
            </a:r>
            <a:r>
              <a:rPr lang="ja-JP" altLang="ja-JP" sz="1800" dirty="0" smtClean="0"/>
              <a:t>外国の大使館、領事館、駐留軍隊などは在日でも「国民」ではない</a:t>
            </a:r>
          </a:p>
          <a:p>
            <a:pPr>
              <a:buNone/>
            </a:pPr>
            <a:r>
              <a:rPr lang="ja-JP" altLang="ja-JP" sz="1800" b="1" dirty="0" smtClean="0"/>
              <a:t>国内総生産</a:t>
            </a:r>
            <a:r>
              <a:rPr lang="ja-JP" altLang="ja-JP" sz="1800" dirty="0" smtClean="0"/>
              <a:t>（</a:t>
            </a:r>
            <a:r>
              <a:rPr lang="en-US" altLang="ja-JP" sz="1800" dirty="0" smtClean="0"/>
              <a:t>gross domestic product: GDP</a:t>
            </a:r>
            <a:r>
              <a:rPr lang="ja-JP" altLang="ja-JP" sz="1800" dirty="0" smtClean="0"/>
              <a:t>）＝「国内」で生産された財貨・サービスの総付加価値</a:t>
            </a:r>
          </a:p>
          <a:p>
            <a:pPr>
              <a:buNone/>
            </a:pPr>
            <a:r>
              <a:rPr lang="ja-JP" altLang="ja-JP" sz="1800" dirty="0" smtClean="0"/>
              <a:t>「国内」＝その国の領土に居住する当該国籍を持つ主体および外国籍の主体</a:t>
            </a:r>
            <a:r>
              <a:rPr lang="ja-JP" altLang="en-US" sz="1800" dirty="0" smtClean="0"/>
              <a:t>。</a:t>
            </a:r>
            <a:r>
              <a:rPr lang="ja-JP" altLang="ja-JP" sz="1800" dirty="0" smtClean="0"/>
              <a:t>出稼ぎ労働者や外国企業の在日支店などは、</a:t>
            </a:r>
            <a:r>
              <a:rPr lang="en-US" altLang="ja-JP" sz="1800" dirty="0" smtClean="0"/>
              <a:t>6</a:t>
            </a:r>
            <a:r>
              <a:rPr lang="ja-JP" altLang="ja-JP" sz="1800" dirty="0" smtClean="0"/>
              <a:t>ヶ月未満であっても「国内」居住</a:t>
            </a:r>
          </a:p>
          <a:p>
            <a:pPr>
              <a:buNone/>
            </a:pPr>
            <a:endParaRPr lang="en-US" altLang="ja-JP" sz="1800" b="1" dirty="0" smtClean="0"/>
          </a:p>
          <a:p>
            <a:pPr>
              <a:buNone/>
            </a:pPr>
            <a:endParaRPr lang="ja-JP" altLang="ja-JP"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79512" y="0"/>
            <a:ext cx="8712968" cy="548679"/>
          </a:xfrm>
        </p:spPr>
        <p:txBody>
          <a:bodyPr>
            <a:noAutofit/>
          </a:bodyPr>
          <a:lstStyle/>
          <a:p>
            <a:r>
              <a:rPr lang="ja-JP" altLang="ja-JP" sz="2000" b="1" dirty="0" smtClean="0"/>
              <a:t>２</a:t>
            </a:r>
            <a:r>
              <a:rPr lang="en-US" altLang="ja-JP" sz="2000" b="1" dirty="0" smtClean="0"/>
              <a:t>B</a:t>
            </a:r>
            <a:r>
              <a:rPr lang="ja-JP" altLang="ja-JP" sz="2000" b="1" dirty="0" err="1" smtClean="0"/>
              <a:t>．</a:t>
            </a:r>
            <a:r>
              <a:rPr lang="en-US" altLang="ja-JP" sz="2000" b="1" dirty="0" smtClean="0"/>
              <a:t>Gross </a:t>
            </a:r>
            <a:r>
              <a:rPr lang="en-US" altLang="ja-JP" sz="2000" b="1" dirty="0" smtClean="0"/>
              <a:t>National Income &amp; Gross Domestic </a:t>
            </a:r>
            <a:r>
              <a:rPr lang="en-US" altLang="ja-JP" sz="2000" b="1" dirty="0" smtClean="0"/>
              <a:t>Products</a:t>
            </a:r>
            <a:br>
              <a:rPr lang="en-US" altLang="ja-JP" sz="2000" b="1" dirty="0" smtClean="0"/>
            </a:br>
            <a:r>
              <a:rPr lang="ja-JP" altLang="ja-JP" sz="2000" b="1" dirty="0" smtClean="0"/>
              <a:t>国民総所得と国内総生産</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620688"/>
            <a:ext cx="8964488" cy="6237312"/>
          </a:xfrm>
        </p:spPr>
        <p:txBody>
          <a:bodyPr>
            <a:normAutofit/>
          </a:bodyPr>
          <a:lstStyle/>
          <a:p>
            <a:pPr>
              <a:buNone/>
            </a:pPr>
            <a:r>
              <a:rPr lang="en-US" altLang="ja-JP" sz="1800" dirty="0" smtClean="0"/>
              <a:t>GDP </a:t>
            </a:r>
            <a:r>
              <a:rPr lang="en-US" altLang="ja-JP" sz="1800" dirty="0" smtClean="0"/>
              <a:t>had been used instead of GNP from 1993 according to UN recommendations</a:t>
            </a:r>
          </a:p>
          <a:p>
            <a:pPr>
              <a:buNone/>
            </a:pPr>
            <a:r>
              <a:rPr lang="en-US" altLang="ja-JP" sz="1800" b="1" dirty="0" smtClean="0"/>
              <a:t>Gross National Income GNI </a:t>
            </a:r>
            <a:r>
              <a:rPr lang="en-US" altLang="ja-JP" sz="1800" dirty="0" smtClean="0"/>
              <a:t>= </a:t>
            </a:r>
            <a:r>
              <a:rPr lang="en-US" altLang="ja-JP" sz="1800" b="1" dirty="0" smtClean="0"/>
              <a:t>Gross National Product GNP</a:t>
            </a:r>
            <a:r>
              <a:rPr lang="en-US" altLang="ja-JP" sz="1800" dirty="0" smtClean="0"/>
              <a:t>= Gross Domestic Product GDP + income receipt from foreign countries - income payment to foreign countries</a:t>
            </a:r>
          </a:p>
          <a:p>
            <a:pPr>
              <a:buNone/>
            </a:pPr>
            <a:r>
              <a:rPr lang="en-US" altLang="ja-JP" sz="1800" b="1" dirty="0" smtClean="0"/>
              <a:t>National Concept - Domestic Concept </a:t>
            </a:r>
            <a:r>
              <a:rPr lang="en-US" altLang="ja-JP" sz="1800" dirty="0" smtClean="0"/>
              <a:t>= income receipt from foreign countries - income payment to foreign countries = net income receipt from foreign countries</a:t>
            </a:r>
          </a:p>
          <a:p>
            <a:pPr>
              <a:buNone/>
            </a:pPr>
            <a:r>
              <a:rPr lang="en-US" altLang="ja-JP" sz="1800" dirty="0" smtClean="0"/>
              <a:t>In Japan, income receipts from overseas are greater than income payments to foreign countries, and therefore </a:t>
            </a:r>
            <a:r>
              <a:rPr lang="en-US" altLang="ja-JP" sz="1800" b="1" dirty="0" smtClean="0"/>
              <a:t>GNP is greater than </a:t>
            </a:r>
            <a:r>
              <a:rPr lang="en-US" altLang="ja-JP" sz="1800" b="1" dirty="0" smtClean="0"/>
              <a:t>GDP</a:t>
            </a:r>
          </a:p>
          <a:p>
            <a:pPr>
              <a:buNone/>
            </a:pPr>
            <a:endParaRPr lang="en-US" altLang="ja-JP" sz="1800" dirty="0" smtClean="0">
              <a:latin typeface="+mj-ea"/>
            </a:endParaRPr>
          </a:p>
          <a:p>
            <a:pPr>
              <a:buNone/>
            </a:pPr>
            <a:r>
              <a:rPr lang="en-US" altLang="ja-JP" sz="1800" dirty="0" smtClean="0"/>
              <a:t>1993</a:t>
            </a:r>
            <a:r>
              <a:rPr lang="ja-JP" altLang="ja-JP" sz="1800" dirty="0" smtClean="0"/>
              <a:t>年からは国連の勧告に従って国内総生産</a:t>
            </a:r>
            <a:r>
              <a:rPr lang="en-US" altLang="ja-JP" sz="1800" dirty="0" smtClean="0"/>
              <a:t>GDP</a:t>
            </a:r>
            <a:r>
              <a:rPr lang="ja-JP" altLang="ja-JP" sz="1800" dirty="0" smtClean="0"/>
              <a:t>を用いる</a:t>
            </a:r>
          </a:p>
          <a:p>
            <a:pPr>
              <a:buNone/>
            </a:pPr>
            <a:r>
              <a:rPr lang="ja-JP" altLang="ja-JP" sz="1800" dirty="0" smtClean="0"/>
              <a:t>国民総所得</a:t>
            </a:r>
            <a:r>
              <a:rPr lang="en-US" altLang="ja-JP" sz="1800" dirty="0" smtClean="0"/>
              <a:t>GNI</a:t>
            </a:r>
            <a:r>
              <a:rPr lang="ja-JP" altLang="ja-JP" sz="1800" dirty="0" smtClean="0"/>
              <a:t>＝国民総生産</a:t>
            </a:r>
            <a:r>
              <a:rPr lang="en-US" altLang="ja-JP" sz="1800" dirty="0" smtClean="0"/>
              <a:t>GNP</a:t>
            </a:r>
            <a:r>
              <a:rPr lang="ja-JP" altLang="ja-JP" sz="1800" dirty="0" smtClean="0"/>
              <a:t>＝国内総生産</a:t>
            </a:r>
            <a:r>
              <a:rPr lang="en-US" altLang="ja-JP" sz="1800" dirty="0" smtClean="0"/>
              <a:t>GDP</a:t>
            </a:r>
            <a:r>
              <a:rPr lang="ja-JP" altLang="ja-JP" sz="1800" dirty="0" smtClean="0"/>
              <a:t>＋国外からの所得受取－国外への所得支払</a:t>
            </a:r>
          </a:p>
          <a:p>
            <a:pPr>
              <a:buNone/>
            </a:pPr>
            <a:r>
              <a:rPr lang="ja-JP" altLang="ja-JP" sz="1800" b="1" dirty="0" smtClean="0"/>
              <a:t>国民概念－国内概念＝国外からの所得受取－国外への所得支払</a:t>
            </a:r>
            <a:r>
              <a:rPr lang="ja-JP" altLang="ja-JP" sz="1800" dirty="0" smtClean="0"/>
              <a:t>＝国外からの純所得受取</a:t>
            </a:r>
          </a:p>
          <a:p>
            <a:pPr>
              <a:buNone/>
            </a:pPr>
            <a:r>
              <a:rPr lang="ja-JP" altLang="ja-JP" sz="1800" dirty="0" smtClean="0"/>
              <a:t>日本では国外からの所得受取が国外への所得支払より大きいので、国民総生産の方が国内総生産よりもやや大きくなる</a:t>
            </a:r>
            <a:endParaRPr lang="en-US" altLang="ja-JP" sz="1800" dirty="0" smtClean="0"/>
          </a:p>
          <a:p>
            <a:pPr>
              <a:buNone/>
            </a:pPr>
            <a:endParaRPr lang="en-US" altLang="ja-JP" sz="1800" b="1" dirty="0" smtClean="0"/>
          </a:p>
          <a:p>
            <a:pPr>
              <a:buNone/>
            </a:pPr>
            <a:endParaRPr lang="ja-JP" altLang="ja-JP"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548679"/>
          </a:xfrm>
        </p:spPr>
        <p:txBody>
          <a:bodyPr>
            <a:noAutofit/>
          </a:bodyPr>
          <a:lstStyle/>
          <a:p>
            <a:r>
              <a:rPr lang="ja-JP" altLang="ja-JP" sz="2000" b="1" dirty="0" smtClean="0"/>
              <a:t>３</a:t>
            </a:r>
            <a:r>
              <a:rPr lang="ja-JP" altLang="ja-JP" sz="2000" b="1" dirty="0" smtClean="0"/>
              <a:t>．</a:t>
            </a:r>
            <a:r>
              <a:rPr lang="en-US" altLang="ja-JP" sz="2000" b="1" dirty="0" smtClean="0"/>
              <a:t>Scope </a:t>
            </a:r>
            <a:r>
              <a:rPr lang="en-US" altLang="ja-JP" sz="2000" b="1" dirty="0" smtClean="0"/>
              <a:t>and Evaluation of Gross Domestic </a:t>
            </a:r>
            <a:r>
              <a:rPr lang="en-US" altLang="ja-JP" sz="2000" b="1" dirty="0" smtClean="0"/>
              <a:t>Product</a:t>
            </a:r>
            <a:br>
              <a:rPr lang="en-US" altLang="ja-JP" sz="2000" b="1" dirty="0" smtClean="0"/>
            </a:br>
            <a:r>
              <a:rPr lang="ja-JP" altLang="ja-JP" sz="2000" b="1" dirty="0" smtClean="0"/>
              <a:t>国内総生産の範囲と評価</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692696"/>
            <a:ext cx="9144000" cy="5932512"/>
          </a:xfrm>
        </p:spPr>
        <p:txBody>
          <a:bodyPr>
            <a:normAutofit/>
          </a:bodyPr>
          <a:lstStyle/>
          <a:p>
            <a:pPr>
              <a:buNone/>
            </a:pPr>
            <a:r>
              <a:rPr lang="en-US" altLang="ja-JP" sz="1800" dirty="0" smtClean="0"/>
              <a:t>&lt;</a:t>
            </a:r>
            <a:r>
              <a:rPr lang="en-US" altLang="ja-JP" sz="1800" b="1" dirty="0" smtClean="0"/>
              <a:t>Principle</a:t>
            </a:r>
            <a:r>
              <a:rPr lang="en-US" altLang="ja-JP" sz="1800" dirty="0" smtClean="0"/>
              <a:t>&gt;</a:t>
            </a:r>
          </a:p>
          <a:p>
            <a:pPr>
              <a:buNone/>
            </a:pPr>
            <a:r>
              <a:rPr lang="en-US" altLang="ja-JP" sz="1800" dirty="0" smtClean="0"/>
              <a:t>  </a:t>
            </a:r>
            <a:r>
              <a:rPr lang="ja-JP" altLang="en-US" sz="1800" dirty="0" smtClean="0"/>
              <a:t>（１）</a:t>
            </a:r>
            <a:r>
              <a:rPr lang="en-US" altLang="ja-JP" sz="1800" dirty="0" smtClean="0"/>
              <a:t>First of all, intermediate input goods or intermediate goods should not be counted in duplicate</a:t>
            </a:r>
          </a:p>
          <a:p>
            <a:pPr>
              <a:buNone/>
            </a:pPr>
            <a:r>
              <a:rPr lang="en-US" altLang="ja-JP" sz="1800" dirty="0" smtClean="0"/>
              <a:t>  </a:t>
            </a:r>
            <a:r>
              <a:rPr lang="ja-JP" altLang="en-US" sz="1800" dirty="0" smtClean="0"/>
              <a:t>（２）</a:t>
            </a:r>
            <a:r>
              <a:rPr lang="en-US" altLang="ja-JP" sz="1800" dirty="0" smtClean="0"/>
              <a:t>Second, only the goods and services traded on the market are counted</a:t>
            </a:r>
          </a:p>
          <a:p>
            <a:pPr>
              <a:buNone/>
            </a:pPr>
            <a:r>
              <a:rPr lang="en-US" altLang="ja-JP" sz="1800" dirty="0" smtClean="0"/>
              <a:t>&lt;</a:t>
            </a:r>
            <a:r>
              <a:rPr lang="en-US" altLang="ja-JP" sz="1800" b="1" dirty="0" smtClean="0"/>
              <a:t>Exception</a:t>
            </a:r>
            <a:r>
              <a:rPr lang="en-US" altLang="ja-JP" sz="1800" dirty="0" smtClean="0"/>
              <a:t>&gt;</a:t>
            </a:r>
          </a:p>
          <a:p>
            <a:pPr>
              <a:buNone/>
            </a:pPr>
            <a:r>
              <a:rPr lang="en-US" altLang="ja-JP" sz="1800" dirty="0" smtClean="0"/>
              <a:t>  (1) Self-consumption of farmers and the </a:t>
            </a:r>
            <a:r>
              <a:rPr lang="en-US" altLang="ja-JP" sz="1800" b="1" dirty="0" smtClean="0"/>
              <a:t>imputed rent </a:t>
            </a:r>
            <a:r>
              <a:rPr lang="en-US" altLang="ja-JP" sz="1800" dirty="0" smtClean="0"/>
              <a:t>of the owner's house are counted</a:t>
            </a:r>
          </a:p>
          <a:p>
            <a:pPr>
              <a:buNone/>
            </a:pPr>
            <a:r>
              <a:rPr lang="en-US" altLang="ja-JP" sz="1800" dirty="0" smtClean="0"/>
              <a:t>  (2) Government’s  services or public goods such as firefighting, police, defense, national roads, public facilities, administrative services, etc. are counted by government expenditure as expenses instead of tax </a:t>
            </a:r>
            <a:r>
              <a:rPr lang="en-US" altLang="ja-JP" sz="1800" dirty="0" smtClean="0"/>
              <a:t>revenue</a:t>
            </a:r>
          </a:p>
          <a:p>
            <a:pPr>
              <a:buNone/>
            </a:pPr>
            <a:r>
              <a:rPr lang="en-US" altLang="ja-JP" sz="1800" dirty="0" smtClean="0">
                <a:latin typeface="+mj-ea"/>
              </a:rPr>
              <a:t>&lt;</a:t>
            </a:r>
            <a:r>
              <a:rPr lang="ja-JP" altLang="ja-JP" sz="1800" dirty="0" smtClean="0">
                <a:latin typeface="+mj-ea"/>
              </a:rPr>
              <a:t>原則</a:t>
            </a:r>
            <a:r>
              <a:rPr lang="en-US" altLang="ja-JP" sz="1800" dirty="0" smtClean="0">
                <a:latin typeface="+mj-ea"/>
              </a:rPr>
              <a:t>&gt;</a:t>
            </a:r>
          </a:p>
          <a:p>
            <a:pPr>
              <a:buNone/>
            </a:pPr>
            <a:r>
              <a:rPr lang="ja-JP" altLang="ja-JP" sz="1800" dirty="0" smtClean="0"/>
              <a:t>まず第</a:t>
            </a:r>
            <a:r>
              <a:rPr lang="en-US" altLang="ja-JP" sz="1800" dirty="0" smtClean="0"/>
              <a:t>1</a:t>
            </a:r>
            <a:r>
              <a:rPr lang="ja-JP" altLang="ja-JP" sz="1800" dirty="0" smtClean="0"/>
              <a:t>に、中間投入財ないし中間財を重複して集計してはならない</a:t>
            </a:r>
          </a:p>
          <a:p>
            <a:pPr>
              <a:buNone/>
            </a:pPr>
            <a:r>
              <a:rPr lang="ja-JP" altLang="ja-JP" sz="1800" dirty="0" smtClean="0"/>
              <a:t>第</a:t>
            </a:r>
            <a:r>
              <a:rPr lang="en-US" altLang="ja-JP" sz="1800" dirty="0" smtClean="0"/>
              <a:t>2</a:t>
            </a:r>
            <a:r>
              <a:rPr lang="ja-JP" altLang="ja-JP" sz="1800" dirty="0" smtClean="0"/>
              <a:t>は、集計の対象となるのは市場で取引される財貨・サービスだけ</a:t>
            </a:r>
          </a:p>
          <a:p>
            <a:pPr>
              <a:buNone/>
            </a:pPr>
            <a:r>
              <a:rPr lang="en-US" altLang="ja-JP" sz="1800" dirty="0" smtClean="0"/>
              <a:t>&lt;</a:t>
            </a:r>
            <a:r>
              <a:rPr lang="ja-JP" altLang="ja-JP" sz="1800" dirty="0" smtClean="0"/>
              <a:t>例外</a:t>
            </a:r>
            <a:r>
              <a:rPr lang="en-US" altLang="ja-JP" sz="1800" dirty="0" smtClean="0"/>
              <a:t>&gt;</a:t>
            </a:r>
          </a:p>
          <a:p>
            <a:pPr>
              <a:buNone/>
            </a:pPr>
            <a:r>
              <a:rPr lang="en-US" altLang="ja-JP" sz="1800" dirty="0" smtClean="0"/>
              <a:t> </a:t>
            </a:r>
            <a:r>
              <a:rPr lang="ja-JP" altLang="ja-JP" sz="1800" dirty="0" smtClean="0"/>
              <a:t>第</a:t>
            </a:r>
            <a:r>
              <a:rPr lang="en-US" altLang="ja-JP" sz="1800" dirty="0" smtClean="0"/>
              <a:t>1</a:t>
            </a:r>
            <a:r>
              <a:rPr lang="ja-JP" altLang="ja-JP" sz="1800" dirty="0" smtClean="0"/>
              <a:t>は、農家の自家消費や持ち家の</a:t>
            </a:r>
            <a:r>
              <a:rPr lang="ja-JP" altLang="ja-JP" sz="1800" b="1" dirty="0" smtClean="0"/>
              <a:t>帰属家賃</a:t>
            </a:r>
            <a:r>
              <a:rPr lang="ja-JP" altLang="ja-JP" sz="1800" dirty="0" smtClean="0"/>
              <a:t>（</a:t>
            </a:r>
            <a:r>
              <a:rPr lang="en-US" altLang="ja-JP" sz="1800" dirty="0" smtClean="0"/>
              <a:t>imputed rent</a:t>
            </a:r>
            <a:r>
              <a:rPr lang="ja-JP" altLang="ja-JP" sz="1800" dirty="0" smtClean="0"/>
              <a:t>）</a:t>
            </a:r>
            <a:r>
              <a:rPr lang="ja-JP" altLang="en-US" sz="1800" dirty="0" smtClean="0"/>
              <a:t>は集計する</a:t>
            </a:r>
            <a:endParaRPr lang="ja-JP" altLang="ja-JP" sz="1800" dirty="0" smtClean="0"/>
          </a:p>
          <a:p>
            <a:pPr>
              <a:buNone/>
            </a:pPr>
            <a:r>
              <a:rPr lang="en-US" altLang="ja-JP" sz="1800" dirty="0" smtClean="0"/>
              <a:t> </a:t>
            </a:r>
            <a:r>
              <a:rPr lang="ja-JP" altLang="ja-JP" sz="1800" dirty="0" smtClean="0"/>
              <a:t>第</a:t>
            </a:r>
            <a:r>
              <a:rPr lang="en-US" altLang="ja-JP" sz="1800" dirty="0" smtClean="0"/>
              <a:t>2</a:t>
            </a:r>
            <a:r>
              <a:rPr lang="ja-JP" altLang="ja-JP" sz="1800" dirty="0" smtClean="0"/>
              <a:t>は、消防、警察、国防、国道、公共施設、行政サービスなど、</a:t>
            </a:r>
            <a:r>
              <a:rPr lang="ja-JP" altLang="ja-JP" sz="1800" b="1" dirty="0" smtClean="0"/>
              <a:t>政府の提供するサービスや公共財</a:t>
            </a:r>
            <a:r>
              <a:rPr lang="ja-JP" altLang="en-US" sz="1800" b="1" dirty="0" smtClean="0"/>
              <a:t>は</a:t>
            </a:r>
            <a:r>
              <a:rPr lang="ja-JP" altLang="ja-JP" sz="1800" dirty="0" smtClean="0"/>
              <a:t>、租税収入ではなく、費用としての政府支出額</a:t>
            </a:r>
            <a:r>
              <a:rPr lang="ja-JP" altLang="en-US" sz="1800" dirty="0" smtClean="0"/>
              <a:t>によって計上する</a:t>
            </a:r>
            <a:endParaRPr lang="ja-JP" altLang="ja-JP" sz="1800" dirty="0" smtClean="0">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1"/>
            <a:ext cx="9144000" cy="404664"/>
          </a:xfrm>
        </p:spPr>
        <p:txBody>
          <a:bodyPr>
            <a:normAutofit fontScale="90000"/>
          </a:bodyPr>
          <a:lstStyle/>
          <a:p>
            <a:r>
              <a:rPr lang="ja-JP" altLang="ja-JP" sz="2400" b="1" dirty="0" smtClean="0"/>
              <a:t>４</a:t>
            </a:r>
            <a:r>
              <a:rPr lang="ja-JP" altLang="ja-JP" sz="2400" b="1" dirty="0" smtClean="0"/>
              <a:t>．</a:t>
            </a:r>
            <a:r>
              <a:rPr lang="en-US" altLang="ja-JP" sz="2400" b="1" dirty="0" smtClean="0"/>
              <a:t>Structure </a:t>
            </a:r>
            <a:r>
              <a:rPr lang="en-US" altLang="ja-JP" sz="2400" b="1" dirty="0" smtClean="0"/>
              <a:t>of Gross National </a:t>
            </a:r>
            <a:r>
              <a:rPr lang="en-US" altLang="ja-JP" sz="2400" b="1" dirty="0" smtClean="0"/>
              <a:t>Income </a:t>
            </a:r>
            <a:r>
              <a:rPr lang="ja-JP" altLang="ja-JP" sz="2400" b="1" dirty="0" smtClean="0"/>
              <a:t>国民</a:t>
            </a:r>
            <a:r>
              <a:rPr lang="ja-JP" altLang="ja-JP" sz="2400" b="1" dirty="0" smtClean="0"/>
              <a:t>総所得の構成</a:t>
            </a:r>
            <a:r>
              <a:rPr lang="en-US" altLang="ja-JP" sz="2400" b="1" dirty="0" smtClean="0"/>
              <a:t> </a:t>
            </a:r>
            <a:endParaRPr lang="ja-JP" altLang="en-US" sz="24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404664"/>
            <a:ext cx="9144000" cy="6453336"/>
          </a:xfrm>
        </p:spPr>
        <p:txBody>
          <a:bodyPr>
            <a:noAutofit/>
          </a:bodyPr>
          <a:lstStyle/>
          <a:p>
            <a:pPr algn="just">
              <a:buNone/>
            </a:pPr>
            <a:r>
              <a:rPr lang="en-US" altLang="ja-JP" sz="1600" b="1" dirty="0" smtClean="0"/>
              <a:t>Gross </a:t>
            </a:r>
            <a:r>
              <a:rPr lang="en-US" altLang="ja-JP" sz="1600" b="1" dirty="0" smtClean="0"/>
              <a:t>National Income GNI = Gross National Product GNP </a:t>
            </a:r>
          </a:p>
          <a:p>
            <a:pPr algn="just">
              <a:buNone/>
            </a:pPr>
            <a:r>
              <a:rPr lang="en-US" altLang="ja-JP" sz="1600" b="1" dirty="0" smtClean="0"/>
              <a:t>= produced national income = Total value added of all products </a:t>
            </a:r>
          </a:p>
          <a:p>
            <a:pPr algn="just">
              <a:buNone/>
            </a:pPr>
            <a:r>
              <a:rPr lang="en-US" altLang="ja-JP" sz="1600" dirty="0" smtClean="0"/>
              <a:t>of </a:t>
            </a:r>
            <a:r>
              <a:rPr lang="en-US" altLang="ja-JP" sz="1600" b="1" dirty="0" smtClean="0"/>
              <a:t>primary industry </a:t>
            </a:r>
            <a:r>
              <a:rPr lang="en-US" altLang="ja-JP" sz="1600" dirty="0" smtClean="0"/>
              <a:t>such as agriculture, forestry, fisheries and mining, </a:t>
            </a:r>
          </a:p>
          <a:p>
            <a:pPr algn="just">
              <a:buNone/>
            </a:pPr>
            <a:r>
              <a:rPr lang="en-US" altLang="ja-JP" sz="1600" dirty="0" smtClean="0"/>
              <a:t>of </a:t>
            </a:r>
            <a:r>
              <a:rPr lang="en-US" altLang="ja-JP" sz="1600" b="1" dirty="0" smtClean="0"/>
              <a:t>secondary industry </a:t>
            </a:r>
            <a:r>
              <a:rPr lang="en-US" altLang="ja-JP" sz="1600" dirty="0" smtClean="0"/>
              <a:t>such as manufacturing industry and construction industry, </a:t>
            </a:r>
          </a:p>
          <a:p>
            <a:pPr algn="just">
              <a:buNone/>
            </a:pPr>
            <a:r>
              <a:rPr lang="en-US" altLang="ja-JP" sz="1600" dirty="0" smtClean="0"/>
              <a:t>and of </a:t>
            </a:r>
            <a:r>
              <a:rPr lang="en-US" altLang="ja-JP" sz="1600" b="1" dirty="0" smtClean="0"/>
              <a:t>tertiary industry </a:t>
            </a:r>
            <a:r>
              <a:rPr lang="en-US" altLang="ja-JP" sz="1600" dirty="0" smtClean="0"/>
              <a:t>such as wholesale / retail distribution industry, service industry, finance / insurance industry, transportation / communication industry, real estate industry, public affairs etc.</a:t>
            </a:r>
          </a:p>
          <a:p>
            <a:pPr algn="just">
              <a:buNone/>
            </a:pPr>
            <a:r>
              <a:rPr lang="en-US" altLang="ja-JP" sz="1600" b="1" dirty="0" smtClean="0"/>
              <a:t>Gross National Product </a:t>
            </a:r>
            <a:r>
              <a:rPr lang="en-US" altLang="ja-JP" sz="1600" dirty="0" smtClean="0"/>
              <a:t>= Value added of final products of all industries</a:t>
            </a:r>
          </a:p>
          <a:p>
            <a:pPr algn="just">
              <a:buNone/>
            </a:pPr>
            <a:r>
              <a:rPr lang="en-US" altLang="ja-JP" sz="1600" dirty="0" smtClean="0"/>
              <a:t>= </a:t>
            </a:r>
            <a:r>
              <a:rPr lang="en-US" altLang="ja-JP" sz="1600" b="1" dirty="0" smtClean="0"/>
              <a:t>Net National Product + depreciation expenses</a:t>
            </a:r>
          </a:p>
          <a:p>
            <a:pPr algn="just">
              <a:buNone/>
            </a:pPr>
            <a:r>
              <a:rPr lang="en-US" altLang="ja-JP" sz="1600" dirty="0" smtClean="0"/>
              <a:t>= </a:t>
            </a:r>
            <a:r>
              <a:rPr lang="en-US" altLang="ja-JP" sz="1600" b="1" dirty="0" smtClean="0"/>
              <a:t>Gross Domestic Product </a:t>
            </a:r>
            <a:r>
              <a:rPr lang="en-US" altLang="ja-JP" sz="1600" dirty="0" smtClean="0"/>
              <a:t>+ (income receipt from overseas - income payment to overseas)</a:t>
            </a:r>
          </a:p>
          <a:p>
            <a:pPr algn="just">
              <a:buNone/>
            </a:pPr>
            <a:r>
              <a:rPr lang="en-US" altLang="ja-JP" sz="1600" dirty="0" smtClean="0"/>
              <a:t>= </a:t>
            </a:r>
            <a:r>
              <a:rPr lang="en-US" altLang="ja-JP" sz="1600" b="1" dirty="0" smtClean="0"/>
              <a:t>Net Domestic Product + depreciation expenses</a:t>
            </a:r>
          </a:p>
          <a:p>
            <a:pPr algn="just">
              <a:buNone/>
            </a:pPr>
            <a:r>
              <a:rPr lang="en-US" altLang="ja-JP" sz="1600" dirty="0" smtClean="0"/>
              <a:t>+ (income receipt from overseas - income payment to overseas</a:t>
            </a:r>
            <a:r>
              <a:rPr lang="en-US" altLang="ja-JP" sz="1600" dirty="0" smtClean="0"/>
              <a:t>)</a:t>
            </a:r>
          </a:p>
          <a:p>
            <a:pPr>
              <a:buNone/>
            </a:pPr>
            <a:r>
              <a:rPr lang="ja-JP" altLang="ja-JP" sz="1600" dirty="0" smtClean="0"/>
              <a:t>国民総所得</a:t>
            </a:r>
            <a:r>
              <a:rPr lang="en-US" altLang="ja-JP" sz="1600" dirty="0" smtClean="0"/>
              <a:t>GNI</a:t>
            </a:r>
            <a:r>
              <a:rPr lang="ja-JP" altLang="ja-JP" sz="1600" dirty="0" smtClean="0"/>
              <a:t>＝国民総生産</a:t>
            </a:r>
            <a:r>
              <a:rPr lang="en-US" altLang="ja-JP" sz="1600" dirty="0" smtClean="0"/>
              <a:t>GNP</a:t>
            </a:r>
            <a:r>
              <a:rPr lang="ja-JP" altLang="ja-JP" sz="1600" dirty="0" smtClean="0"/>
              <a:t>＝</a:t>
            </a:r>
            <a:r>
              <a:rPr lang="ja-JP" altLang="ja-JP" sz="1600" b="1" dirty="0" smtClean="0"/>
              <a:t>生産国民所得</a:t>
            </a:r>
            <a:r>
              <a:rPr lang="ja-JP" altLang="ja-JP" sz="1600" dirty="0" smtClean="0"/>
              <a:t>（</a:t>
            </a:r>
            <a:r>
              <a:rPr lang="en-US" altLang="ja-JP" sz="1600" dirty="0" smtClean="0"/>
              <a:t>produced national income</a:t>
            </a:r>
            <a:r>
              <a:rPr lang="ja-JP" altLang="ja-JP" sz="1600" dirty="0" smtClean="0"/>
              <a:t>）</a:t>
            </a:r>
            <a:endParaRPr lang="en-US" altLang="ja-JP" sz="1600" dirty="0" smtClean="0"/>
          </a:p>
          <a:p>
            <a:pPr>
              <a:buNone/>
            </a:pPr>
            <a:r>
              <a:rPr lang="ja-JP" altLang="ja-JP" sz="1600" dirty="0" smtClean="0"/>
              <a:t>＝農林水産業や鉱業などの第</a:t>
            </a:r>
            <a:r>
              <a:rPr lang="en-US" altLang="ja-JP" sz="1600" dirty="0" smtClean="0"/>
              <a:t>1</a:t>
            </a:r>
            <a:r>
              <a:rPr lang="ja-JP" altLang="ja-JP" sz="1600" dirty="0" smtClean="0"/>
              <a:t>次産業、</a:t>
            </a:r>
            <a:endParaRPr lang="en-US" altLang="ja-JP" sz="1600" dirty="0" smtClean="0"/>
          </a:p>
          <a:p>
            <a:pPr>
              <a:buNone/>
            </a:pPr>
            <a:r>
              <a:rPr lang="en-US" altLang="ja-JP" sz="1600" dirty="0" smtClean="0"/>
              <a:t>   </a:t>
            </a:r>
            <a:r>
              <a:rPr lang="ja-JP" altLang="ja-JP" sz="1600" dirty="0" smtClean="0"/>
              <a:t>製造業や建設業など第</a:t>
            </a:r>
            <a:r>
              <a:rPr lang="en-US" altLang="ja-JP" sz="1600" dirty="0" smtClean="0"/>
              <a:t>2</a:t>
            </a:r>
            <a:r>
              <a:rPr lang="ja-JP" altLang="ja-JP" sz="1600" dirty="0" smtClean="0"/>
              <a:t>次産業、</a:t>
            </a:r>
            <a:endParaRPr lang="en-US" altLang="ja-JP" sz="1600" dirty="0" smtClean="0"/>
          </a:p>
          <a:p>
            <a:pPr>
              <a:buNone/>
            </a:pPr>
            <a:r>
              <a:rPr lang="en-US" altLang="ja-JP" sz="1600" dirty="0" smtClean="0"/>
              <a:t>   </a:t>
            </a:r>
            <a:r>
              <a:rPr lang="ja-JP" altLang="ja-JP" sz="1600" dirty="0" smtClean="0"/>
              <a:t>卸売り・小売りの流通業、サービス業、金融・保険業、運輸・通信業、不動産業、公務など第</a:t>
            </a:r>
            <a:r>
              <a:rPr lang="en-US" altLang="ja-JP" sz="1600" dirty="0" smtClean="0"/>
              <a:t>3</a:t>
            </a:r>
            <a:r>
              <a:rPr lang="ja-JP" altLang="ja-JP" sz="1600" dirty="0" smtClean="0"/>
              <a:t>次産業の生産物のすべての付加価値の合計</a:t>
            </a:r>
          </a:p>
          <a:p>
            <a:pPr>
              <a:buNone/>
            </a:pPr>
            <a:r>
              <a:rPr lang="ja-JP" altLang="ja-JP" sz="1600" dirty="0" smtClean="0"/>
              <a:t>国民総生産</a:t>
            </a:r>
            <a:r>
              <a:rPr lang="en-US" altLang="ja-JP" sz="1600" dirty="0" smtClean="0"/>
              <a:t>GNP</a:t>
            </a:r>
            <a:r>
              <a:rPr lang="ja-JP" altLang="ja-JP" sz="1600" dirty="0" smtClean="0"/>
              <a:t>＝全産業の最終生産物の付加価値</a:t>
            </a:r>
          </a:p>
          <a:p>
            <a:pPr>
              <a:buNone/>
            </a:pPr>
            <a:r>
              <a:rPr lang="ja-JP" altLang="ja-JP" sz="1600" dirty="0" smtClean="0"/>
              <a:t>　　　　＝国民純生産＋減価償却費</a:t>
            </a:r>
          </a:p>
          <a:p>
            <a:pPr>
              <a:buNone/>
            </a:pPr>
            <a:r>
              <a:rPr lang="ja-JP" altLang="ja-JP" sz="1600" dirty="0" smtClean="0">
                <a:latin typeface="+mj-ea"/>
              </a:rPr>
              <a:t>　　　　＝国内総生産＋（海外からの所得受取－海外への所得支払）</a:t>
            </a:r>
          </a:p>
          <a:p>
            <a:pPr>
              <a:buNone/>
            </a:pPr>
            <a:r>
              <a:rPr lang="ja-JP" altLang="ja-JP" sz="1600" dirty="0" smtClean="0">
                <a:latin typeface="+mj-ea"/>
              </a:rPr>
              <a:t>　　　　＝国内純生産＋減価償却費＋（海外からの所得受取－海外への所得支払）</a:t>
            </a:r>
            <a:endParaRPr lang="en-US" altLang="ja-JP" sz="1600" dirty="0" smtClean="0"/>
          </a:p>
          <a:p>
            <a:pPr algn="just">
              <a:buNone/>
            </a:pPr>
            <a:endParaRPr lang="ja-JP" altLang="en-US" sz="1800" dirty="0" smtClean="0">
              <a:latin typeface="ＭＳ 明朝" pitchFamily="17" charset="-128"/>
              <a:ea typeface="ＭＳ 明朝" pitchFamily="17" charset="-128"/>
            </a:endParaRPr>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1"/>
            <a:ext cx="9144000" cy="404664"/>
          </a:xfrm>
        </p:spPr>
        <p:txBody>
          <a:bodyPr>
            <a:normAutofit/>
          </a:bodyPr>
          <a:lstStyle/>
          <a:p>
            <a:r>
              <a:rPr lang="ja-JP" altLang="ja-JP" sz="2000" b="1" dirty="0" smtClean="0"/>
              <a:t>４</a:t>
            </a:r>
            <a:r>
              <a:rPr lang="en-US" altLang="ja-JP" sz="2000" b="1" dirty="0" smtClean="0"/>
              <a:t>B</a:t>
            </a:r>
            <a:r>
              <a:rPr lang="ja-JP" altLang="ja-JP" sz="2000" b="1" dirty="0" err="1" smtClean="0"/>
              <a:t>．</a:t>
            </a:r>
            <a:r>
              <a:rPr lang="en-US" altLang="ja-JP" sz="2000" b="1" dirty="0" smtClean="0"/>
              <a:t>Structure </a:t>
            </a:r>
            <a:r>
              <a:rPr lang="en-US" altLang="ja-JP" sz="2000" b="1" dirty="0" smtClean="0"/>
              <a:t>of Gross National </a:t>
            </a:r>
            <a:r>
              <a:rPr lang="en-US" altLang="ja-JP" sz="2000" b="1" dirty="0" smtClean="0"/>
              <a:t>Income </a:t>
            </a:r>
            <a:r>
              <a:rPr lang="ja-JP" altLang="ja-JP" sz="2000" b="1" dirty="0" smtClean="0"/>
              <a:t>国民</a:t>
            </a:r>
            <a:r>
              <a:rPr lang="ja-JP" altLang="ja-JP" sz="2000" b="1" dirty="0" smtClean="0"/>
              <a:t>総所得の構成</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107504" y="476672"/>
            <a:ext cx="8856984" cy="5760640"/>
          </a:xfrm>
        </p:spPr>
        <p:txBody>
          <a:bodyPr>
            <a:normAutofit/>
          </a:bodyPr>
          <a:lstStyle/>
          <a:p>
            <a:pPr algn="just">
              <a:buNone/>
            </a:pPr>
            <a:r>
              <a:rPr lang="en-US" altLang="ja-JP" sz="2000" b="1" dirty="0" smtClean="0"/>
              <a:t>Distributed </a:t>
            </a:r>
            <a:r>
              <a:rPr lang="en-US" altLang="ja-JP" sz="2000" b="1" dirty="0" smtClean="0"/>
              <a:t>National Income</a:t>
            </a:r>
          </a:p>
          <a:p>
            <a:pPr algn="just">
              <a:buNone/>
            </a:pPr>
            <a:r>
              <a:rPr lang="en-US" altLang="ja-JP" sz="2000" dirty="0" smtClean="0"/>
              <a:t>   = employees’ income + firms’ income + property income + (indirect tax - subsidies)</a:t>
            </a:r>
          </a:p>
          <a:p>
            <a:pPr algn="just">
              <a:buNone/>
            </a:pPr>
            <a:r>
              <a:rPr lang="en-US" altLang="ja-JP" sz="2000" b="1" dirty="0" smtClean="0"/>
              <a:t>Firms’ income = corporate income + individual owners’ income</a:t>
            </a:r>
          </a:p>
          <a:p>
            <a:pPr algn="just">
              <a:buNone/>
            </a:pPr>
            <a:r>
              <a:rPr lang="en-US" altLang="ja-JP" sz="2000" b="1" dirty="0" smtClean="0"/>
              <a:t>Personal income= employees’ income + individual owners’ income</a:t>
            </a:r>
          </a:p>
          <a:p>
            <a:pPr algn="just">
              <a:buNone/>
            </a:pPr>
            <a:r>
              <a:rPr lang="en-US" altLang="ja-JP" sz="2000" b="1" dirty="0" smtClean="0"/>
              <a:t>Individual disposable income </a:t>
            </a:r>
            <a:r>
              <a:rPr lang="en-US" altLang="ja-JP" sz="2000" dirty="0" smtClean="0"/>
              <a:t>= personal income - individual direct tax - social security contribution money + transferred </a:t>
            </a:r>
            <a:r>
              <a:rPr lang="en-US" altLang="ja-JP" sz="2000" dirty="0" smtClean="0"/>
              <a:t>income</a:t>
            </a:r>
          </a:p>
          <a:p>
            <a:pPr algn="just">
              <a:buNone/>
            </a:pPr>
            <a:endParaRPr lang="en-US" altLang="ja-JP" sz="2000" dirty="0" smtClean="0"/>
          </a:p>
          <a:p>
            <a:pPr>
              <a:buNone/>
            </a:pPr>
            <a:r>
              <a:rPr lang="ja-JP" altLang="ja-JP" sz="2000" b="1" dirty="0" smtClean="0"/>
              <a:t>分配国民所得</a:t>
            </a:r>
            <a:r>
              <a:rPr lang="ja-JP" altLang="ja-JP" sz="2000" dirty="0" smtClean="0"/>
              <a:t>（</a:t>
            </a:r>
            <a:r>
              <a:rPr lang="en-US" altLang="ja-JP" sz="2000" dirty="0" smtClean="0"/>
              <a:t>distributed national income</a:t>
            </a:r>
            <a:r>
              <a:rPr lang="ja-JP" altLang="ja-JP" sz="2000" dirty="0" smtClean="0"/>
              <a:t>）</a:t>
            </a:r>
          </a:p>
          <a:p>
            <a:pPr>
              <a:buNone/>
            </a:pPr>
            <a:r>
              <a:rPr lang="ja-JP" altLang="ja-JP" sz="2000" dirty="0" smtClean="0"/>
              <a:t>　　＝雇用者所得＋企業所得＋財産所得＋（間接税－補助金）</a:t>
            </a:r>
          </a:p>
          <a:p>
            <a:pPr>
              <a:buNone/>
            </a:pPr>
            <a:r>
              <a:rPr lang="ja-JP" altLang="ja-JP" sz="2000" dirty="0" smtClean="0"/>
              <a:t>企業所得＝法人所得＋個人業主所得</a:t>
            </a:r>
          </a:p>
          <a:p>
            <a:pPr>
              <a:buNone/>
            </a:pPr>
            <a:r>
              <a:rPr lang="ja-JP" altLang="ja-JP" sz="2000" dirty="0" smtClean="0"/>
              <a:t>個人所得＝雇用者所得＋個人業主所得</a:t>
            </a:r>
          </a:p>
          <a:p>
            <a:pPr>
              <a:buNone/>
            </a:pPr>
            <a:r>
              <a:rPr lang="ja-JP" altLang="ja-JP" sz="2000" dirty="0" smtClean="0"/>
              <a:t>個人可処分所得＝個人所得－個人直接税－社会保障負担金＋移転所得</a:t>
            </a:r>
            <a:endParaRPr lang="en-US" altLang="ja-JP" sz="2000" dirty="0" smtClean="0"/>
          </a:p>
          <a:p>
            <a:pPr algn="just">
              <a:buNone/>
            </a:pPr>
            <a:endParaRPr lang="en-US" altLang="ja-JP" sz="2000" dirty="0" smtClean="0"/>
          </a:p>
          <a:p>
            <a:pPr algn="just">
              <a:buNone/>
            </a:pPr>
            <a:endParaRPr lang="en-US" altLang="ja-JP" sz="2200" dirty="0" smtClean="0"/>
          </a:p>
          <a:p>
            <a:pPr algn="just">
              <a:buNone/>
            </a:pPr>
            <a:endParaRPr lang="en-US" altLang="ja-JP" sz="2200" dirty="0" smtClean="0"/>
          </a:p>
          <a:p>
            <a:pPr algn="just">
              <a:buNone/>
            </a:pPr>
            <a:endParaRPr lang="en-US" altLang="ja-JP" sz="2200" dirty="0" smtClean="0"/>
          </a:p>
          <a:p>
            <a:pPr algn="just">
              <a:buNone/>
            </a:pPr>
            <a:endParaRPr lang="en-US" altLang="ja-JP" sz="2200" dirty="0" smtClean="0"/>
          </a:p>
          <a:p>
            <a:pPr algn="just">
              <a:buNone/>
            </a:pPr>
            <a:endParaRPr lang="ja-JP" altLang="en-US" sz="3400" dirty="0" smtClean="0">
              <a:latin typeface="ＭＳ 明朝" pitchFamily="17" charset="-128"/>
              <a:ea typeface="ＭＳ 明朝" pitchFamily="17" charset="-128"/>
            </a:endParaRPr>
          </a:p>
          <a:p>
            <a:pPr algn="just" eaLnBrk="1" hangingPunct="1">
              <a:buFontTx/>
              <a:buNone/>
            </a:pPr>
            <a:endParaRPr lang="ja-JP" altLang="en-US" sz="3400" dirty="0" smtClean="0">
              <a:ea typeface="ＭＳ 明朝" pitchFamily="17" charset="-128"/>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1547</TotalTime>
  <Words>2565</Words>
  <Application>Microsoft Office PowerPoint</Application>
  <PresentationFormat>画面に合わせる (4:3)</PresentationFormat>
  <Paragraphs>265</Paragraphs>
  <Slides>19</Slides>
  <Notes>0</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雪藤</vt:lpstr>
      <vt:lpstr>Macroeconomics マクロ経済学</vt:lpstr>
      <vt:lpstr>　</vt:lpstr>
      <vt:lpstr>１．Value Added and National Income 付加価値と国民所得 </vt:lpstr>
      <vt:lpstr>１B．Value Added and National Income  付加価値と国民所得 </vt:lpstr>
      <vt:lpstr>２．Gross National Income &amp; Gross Domestic Products 国民総所得と国内総生産 </vt:lpstr>
      <vt:lpstr>２B．Gross National Income &amp; Gross Domestic Products 国民総所得と国内総生産 </vt:lpstr>
      <vt:lpstr>３．Scope and Evaluation of Gross Domestic Product 国内総生産の範囲と評価 </vt:lpstr>
      <vt:lpstr>４．Structure of Gross National Income 国民総所得の構成 </vt:lpstr>
      <vt:lpstr>４B．Structure of Gross National Income 国民総所得の構成 </vt:lpstr>
      <vt:lpstr>４C．Structure of Gross National Income    国民総所得の構成</vt:lpstr>
      <vt:lpstr> ５．Principle of Three-sided Equivalence of National Income 三面等価の原則 </vt:lpstr>
      <vt:lpstr>６．Nominal &amp; Real Values, Deflator, Price Index 名目値と実質値、デフレーター、物価指数</vt:lpstr>
      <vt:lpstr>６B．Nominal &amp; Real Values, Deflator, Price Index 名目値と実質値、デフレーター、物価指数</vt:lpstr>
      <vt:lpstr>６C．Nominal &amp; Real Values, Deflator, Price Index 名目値と実質値、デフレーター、物価指数</vt:lpstr>
      <vt:lpstr>６D．Nominal &amp; Real Values, Deflator, Price Index 名目値と実質値、デフレーター、物価指数</vt:lpstr>
      <vt:lpstr>７．Original Data &amp; Seasonally Adjusted Data  原数値と季節調整値 </vt:lpstr>
      <vt:lpstr>７B．Original Data &amp; Seasonally Adjusted Data  原数値と季節調整値 </vt:lpstr>
      <vt:lpstr>８．Gross National Welfare  国民総福祉 </vt:lpstr>
      <vt:lpstr> ９．National Income and National Wealth  国民所得と国富</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HIMIKO</cp:lastModifiedBy>
  <cp:revision>120</cp:revision>
  <dcterms:created xsi:type="dcterms:W3CDTF">2008-03-18T06:49:50Z</dcterms:created>
  <dcterms:modified xsi:type="dcterms:W3CDTF">2018-04-06T08:49:34Z</dcterms:modified>
</cp:coreProperties>
</file>